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  <p:sldMasterId id="2147483822" r:id="rId2"/>
    <p:sldMasterId id="2147483835" r:id="rId3"/>
  </p:sldMasterIdLst>
  <p:notesMasterIdLst>
    <p:notesMasterId r:id="rId29"/>
  </p:notesMasterIdLst>
  <p:handoutMasterIdLst>
    <p:handoutMasterId r:id="rId30"/>
  </p:handoutMasterIdLst>
  <p:sldIdLst>
    <p:sldId id="397" r:id="rId4"/>
    <p:sldId id="653" r:id="rId5"/>
    <p:sldId id="654" r:id="rId6"/>
    <p:sldId id="655" r:id="rId7"/>
    <p:sldId id="656" r:id="rId8"/>
    <p:sldId id="657" r:id="rId9"/>
    <p:sldId id="664" r:id="rId10"/>
    <p:sldId id="659" r:id="rId11"/>
    <p:sldId id="665" r:id="rId12"/>
    <p:sldId id="661" r:id="rId13"/>
    <p:sldId id="666" r:id="rId14"/>
    <p:sldId id="663" r:id="rId15"/>
    <p:sldId id="642" r:id="rId16"/>
    <p:sldId id="668" r:id="rId17"/>
    <p:sldId id="680" r:id="rId18"/>
    <p:sldId id="670" r:id="rId19"/>
    <p:sldId id="672" r:id="rId20"/>
    <p:sldId id="673" r:id="rId21"/>
    <p:sldId id="681" r:id="rId22"/>
    <p:sldId id="682" r:id="rId23"/>
    <p:sldId id="683" r:id="rId24"/>
    <p:sldId id="678" r:id="rId25"/>
    <p:sldId id="667" r:id="rId26"/>
    <p:sldId id="646" r:id="rId27"/>
    <p:sldId id="647" r:id="rId2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SUI, Lai-ching" initials="TL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9779CD"/>
    <a:srgbClr val="00CCFF"/>
    <a:srgbClr val="FFE181"/>
    <a:srgbClr val="12065A"/>
    <a:srgbClr val="3366FF"/>
    <a:srgbClr val="6666FF"/>
    <a:srgbClr val="996CDA"/>
    <a:srgbClr val="896037"/>
    <a:srgbClr val="F24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48" autoAdjust="0"/>
    <p:restoredTop sz="96395" autoAdjust="0"/>
  </p:normalViewPr>
  <p:slideViewPr>
    <p:cSldViewPr>
      <p:cViewPr varScale="1">
        <p:scale>
          <a:sx n="115" d="100"/>
          <a:sy n="115" d="100"/>
        </p:scale>
        <p:origin x="1272" y="102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937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5937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r">
              <a:defRPr sz="1200"/>
            </a:lvl1pPr>
          </a:lstStyle>
          <a:p>
            <a:fld id="{9603648F-6F38-4889-961E-D3BC9F87BCB2}" type="datetimeFigureOut">
              <a:rPr lang="zh-HK" altLang="en-US" smtClean="0"/>
              <a:pPr/>
              <a:t>11/8/2021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709"/>
            <a:ext cx="2945659" cy="495937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709"/>
            <a:ext cx="2945659" cy="495937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r">
              <a:defRPr sz="1200"/>
            </a:lvl1pPr>
          </a:lstStyle>
          <a:p>
            <a:fld id="{3A114782-53BD-4233-8F71-100FBD306865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43990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r">
              <a:defRPr sz="1200"/>
            </a:lvl1pPr>
          </a:lstStyle>
          <a:p>
            <a:fld id="{FCBD6386-EB8B-4E03-9179-FE8CD1F08C35}" type="datetimeFigureOut">
              <a:rPr lang="zh-HK" altLang="en-US" smtClean="0"/>
              <a:pPr/>
              <a:t>11/8/2021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27" tIns="45414" rIns="90827" bIns="45414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0827" tIns="45414" rIns="90827" bIns="45414" rtlCol="0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r">
              <a:defRPr sz="1200"/>
            </a:lvl1pPr>
          </a:lstStyle>
          <a:p>
            <a:fld id="{8ACE70FE-FD4D-40AE-BD5D-3C311FB77C0E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75961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37972" indent="-28383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35342" indent="-22706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589479" indent="-22706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43615" indent="-22706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497752" indent="-22706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51889" indent="-22706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06026" indent="-22706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60162" indent="-22706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22BEA61-09A9-45C6-A61A-0CB38F9C646B}" type="slidenum">
              <a:rPr lang="en-US" altLang="zh-TW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zh-TW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06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1D885-97E1-43B9-A0B2-75BA6759B955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7060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6CEAE-F447-4323-8534-00D3DFDBC216}" type="slidenum">
              <a:rPr lang="en-US" altLang="zh-TW" smtClean="0"/>
              <a:t>11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4450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1D885-97E1-43B9-A0B2-75BA6759B955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0609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13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45597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23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73642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gray">
          <a:xfrm>
            <a:off x="1143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HK" altLang="en-US" sz="20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gray">
          <a:xfrm>
            <a:off x="914400" y="3702050"/>
            <a:ext cx="7197725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gray">
          <a:xfrm>
            <a:off x="0" y="0"/>
            <a:ext cx="9144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pic>
        <p:nvPicPr>
          <p:cNvPr id="7" name="Picture 10" descr="WebSAMS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8200"/>
            <a:ext cx="1017588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WebSAMSWord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762000"/>
            <a:ext cx="19891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2438400"/>
            <a:ext cx="5943600" cy="1143000"/>
          </a:xfrm>
        </p:spPr>
        <p:txBody>
          <a:bodyPr/>
          <a:lstStyle>
            <a:lvl1pPr algn="r">
              <a:defRPr lang="en-US" altLang="zh-TW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Click to edit Master title style</a:t>
            </a: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10000"/>
            <a:ext cx="5943600" cy="533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>
                <a:solidFill>
                  <a:srgbClr val="004A48"/>
                </a:solidFill>
                <a:latin typeface="Monotype Corsiva" pitchFamily="66" charset="0"/>
              </a:defRPr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EEECE1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EEECE1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kumimoji="0" lang="en-US" altLang="zh-TW" sz="1200" kern="1200">
                <a:solidFill>
                  <a:srgbClr val="0070C0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167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93656331-DEAF-40C5-9A8C-98238BC7C1E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476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86588" y="254000"/>
            <a:ext cx="2019300" cy="58277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28688" y="254000"/>
            <a:ext cx="5905500" cy="58277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86B90E35-EFB4-4C0C-8B09-16DE505D4E9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4014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標題及物件在文字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162800" cy="762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28688" y="1473200"/>
            <a:ext cx="8077200" cy="22272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28688" y="3852863"/>
            <a:ext cx="8077200" cy="22288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79D84EA4-A178-4187-B0B5-AA49D4C9ADB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5622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gray">
          <a:xfrm>
            <a:off x="1143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HK" altLang="en-US" sz="20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gray">
          <a:xfrm>
            <a:off x="914400" y="3702050"/>
            <a:ext cx="7197725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gray">
          <a:xfrm>
            <a:off x="0" y="0"/>
            <a:ext cx="9144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pic>
        <p:nvPicPr>
          <p:cNvPr id="7" name="Picture 10" descr="WebSAMS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8200"/>
            <a:ext cx="1017588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WebSAMSWord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762000"/>
            <a:ext cx="19891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2438400"/>
            <a:ext cx="5943600" cy="1143000"/>
          </a:xfrm>
        </p:spPr>
        <p:txBody>
          <a:bodyPr/>
          <a:lstStyle>
            <a:lvl1pPr algn="r">
              <a:defRPr lang="en-US" altLang="zh-TW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Click to edit Master title style</a:t>
            </a: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10000"/>
            <a:ext cx="5943600" cy="533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>
                <a:solidFill>
                  <a:srgbClr val="004A48"/>
                </a:solidFill>
                <a:latin typeface="Monotype Corsiva" pitchFamily="66" charset="0"/>
              </a:defRPr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EEECE1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EEECE1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kumimoji="0" lang="en-US" altLang="zh-TW" sz="1200" kern="1200">
                <a:solidFill>
                  <a:srgbClr val="0070C0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2911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TW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P. </a:t>
            </a:r>
            <a:fld id="{0A8CE0B0-5185-4469-A569-B24D858E449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8251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 altLang="zh-TW"/>
              <a:t>P.</a:t>
            </a:r>
            <a:fld id="{E88023BA-594A-4156-84C2-7ED438309F9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4737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28688" y="1473200"/>
            <a:ext cx="396240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3488" y="1473200"/>
            <a:ext cx="396240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P. </a:t>
            </a:r>
            <a:fld id="{BC571788-2AB9-4B25-9A21-9453DBD4913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5130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715962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C03204B9-0792-4471-A15F-83EAAC67B2E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05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77891910-F1F0-4CA5-A7AF-8A93ED0BA68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2200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9E89E3EA-1772-4FBF-B50F-C33EC49FB60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539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TW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P. </a:t>
            </a:r>
            <a:fld id="{0A8CE0B0-5185-4469-A569-B24D858E449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1992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DEA987D2-002C-41EB-8DEF-1835A217489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6542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0D65E5AC-7D93-4E8F-80DB-054C5F09C3B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20965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93656331-DEAF-40C5-9A8C-98238BC7C1E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524981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86588" y="254000"/>
            <a:ext cx="2019300" cy="58277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28688" y="254000"/>
            <a:ext cx="5905500" cy="58277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86B90E35-EFB4-4C0C-8B09-16DE505D4E9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9913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標題及物件在文字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162800" cy="762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28688" y="1473200"/>
            <a:ext cx="8077200" cy="22272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28688" y="3852863"/>
            <a:ext cx="8077200" cy="22288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79D84EA4-A178-4187-B0B5-AA49D4C9ADB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1962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31"/>
          <p:cNvSpPr>
            <a:spLocks noChangeShapeType="1"/>
          </p:cNvSpPr>
          <p:nvPr/>
        </p:nvSpPr>
        <p:spPr bwMode="gray">
          <a:xfrm>
            <a:off x="1143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HK" altLang="en-US" sz="2000" b="1" smtClean="0">
              <a:solidFill>
                <a:srgbClr val="0000FF"/>
              </a:solidFill>
              <a:ea typeface="新細明體" panose="02020500000000000000" pitchFamily="18" charset="-120"/>
            </a:endParaRPr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gray">
          <a:xfrm>
            <a:off x="914400" y="3702050"/>
            <a:ext cx="7197725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zh-TW" sz="2400" b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Rectangle 1033"/>
          <p:cNvSpPr>
            <a:spLocks noChangeArrowheads="1"/>
          </p:cNvSpPr>
          <p:nvPr/>
        </p:nvSpPr>
        <p:spPr bwMode="gray">
          <a:xfrm>
            <a:off x="0" y="0"/>
            <a:ext cx="9144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zh-TW" sz="2400" b="0" smtClean="0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7" name="Object 1037"/>
          <p:cNvGraphicFramePr>
            <a:graphicFrameLocks noChangeAspect="1"/>
          </p:cNvGraphicFramePr>
          <p:nvPr userDrawn="1"/>
        </p:nvGraphicFramePr>
        <p:xfrm>
          <a:off x="6443663" y="404813"/>
          <a:ext cx="2333625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" r:id="rId3" imgW="2333333" imgH="1238423" progId="">
                  <p:embed/>
                </p:oleObj>
              </mc:Choice>
              <mc:Fallback>
                <p:oleObj r:id="rId3" imgW="2333333" imgH="123842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404813"/>
                        <a:ext cx="2333625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133600" y="2438400"/>
            <a:ext cx="5943600" cy="1143000"/>
          </a:xfrm>
        </p:spPr>
        <p:txBody>
          <a:bodyPr/>
          <a:lstStyle>
            <a:lvl1pPr algn="r">
              <a:defRPr sz="3200">
                <a:latin typeface="Gungsuh" pitchFamily="18" charset="-127"/>
              </a:defRPr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10000"/>
            <a:ext cx="5943600" cy="533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>
                <a:solidFill>
                  <a:srgbClr val="004A48"/>
                </a:solidFill>
                <a:latin typeface="Monotype Corsiva" pitchFamily="66" charset="0"/>
              </a:defRPr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1C1C1C"/>
              </a:solidFill>
            </a:endParaRPr>
          </a:p>
        </p:txBody>
      </p:sp>
      <p:sp>
        <p:nvSpPr>
          <p:cNvPr id="9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1C1C1C"/>
              </a:solidFill>
            </a:endParaRPr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fld id="{0E5DB4F9-B691-45E8-B74E-D9F229D1A33C}" type="slidenum">
              <a:rPr lang="en-US" altLang="zh-TW">
                <a:solidFill>
                  <a:srgbClr val="1C1C1C"/>
                </a:solidFill>
              </a:rPr>
              <a:pPr/>
              <a:t>‹#›</a:t>
            </a:fld>
            <a:endParaRPr lang="en-US" altLang="zh-TW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02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DQT–STUABS-</a:t>
            </a:r>
            <a:fld id="{EE86D45E-DB82-42FC-8AD0-99FF498B853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23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DQT–STUABS-</a:t>
            </a:r>
            <a:fld id="{1694B150-65C5-40A6-AC73-F0BC5E6718B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99569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28688" y="1341438"/>
            <a:ext cx="3802062" cy="474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83150" y="1341438"/>
            <a:ext cx="3803650" cy="474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DQT–STUABS-</a:t>
            </a:r>
            <a:fld id="{BFDA8A06-C000-4E8E-8C3C-617F9764DFB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5800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DQT–STUABS-</a:t>
            </a:r>
            <a:fld id="{1FBC8C4B-2242-4797-B75A-364302082D4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814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 altLang="zh-TW"/>
              <a:t>P.</a:t>
            </a:r>
            <a:fld id="{E88023BA-594A-4156-84C2-7ED438309F9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63568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DQT–STUABS-</a:t>
            </a:r>
            <a:fld id="{5C19C099-E04D-476D-ACAF-0E8A340DF6C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0195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DQT–STUABS-</a:t>
            </a:r>
            <a:fld id="{FE986ABA-A667-4727-9B9C-A12112122F4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8118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DQT–STUABS-</a:t>
            </a:r>
            <a:fld id="{53407055-6783-484B-ADC9-88338D455C6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9736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DQT–STUABS-</a:t>
            </a:r>
            <a:fld id="{50B782E0-5F9B-402F-B0F8-525DA8F9775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1649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DQT–STUABS-</a:t>
            </a:r>
            <a:fld id="{AA2E4A14-8910-49FF-887A-24A5E8AF34E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29939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29438" y="254000"/>
            <a:ext cx="2000250" cy="58277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28688" y="254000"/>
            <a:ext cx="5848350" cy="58277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DQT–STUABS-</a:t>
            </a:r>
            <a:fld id="{A7D991D5-66C8-4A5E-A4E2-DB5214931C6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94288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162800" cy="762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928688" y="1341438"/>
            <a:ext cx="7758112" cy="4740275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DQT–STUABS-</a:t>
            </a:r>
            <a:fld id="{9902857F-3BFC-4F28-B369-0A3448C3AE8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093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28688" y="1473200"/>
            <a:ext cx="396240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3488" y="1473200"/>
            <a:ext cx="396240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P. </a:t>
            </a:r>
            <a:fld id="{BC571788-2AB9-4B25-9A21-9453DBD4913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45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715962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C03204B9-0792-4471-A15F-83EAAC67B2E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010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77891910-F1F0-4CA5-A7AF-8A93ED0BA68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984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9E89E3EA-1772-4FBF-B50F-C33EC49FB60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56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DEA987D2-002C-41EB-8DEF-1835A217489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210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0D65E5AC-7D93-4E8F-80DB-054C5F09C3B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9820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766888" y="254000"/>
            <a:ext cx="716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1473200"/>
            <a:ext cx="80772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</p:txBody>
      </p:sp>
      <p:sp>
        <p:nvSpPr>
          <p:cNvPr id="64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28688" y="6273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000">
                <a:ea typeface="新細明體" pitchFamily="18" charset="-12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67088" y="6273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000">
                <a:ea typeface="新細明體" pitchFamily="18" charset="-12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96088" y="6273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70C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mtClean="0"/>
              <a:t>P. </a:t>
            </a:r>
            <a:fld id="{04356A41-865D-41E7-8E7A-A43152384224}" type="slidenum">
              <a:rPr lang="en-US" altLang="zh-TW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/>
          </a:p>
        </p:txBody>
      </p:sp>
      <p:pic>
        <p:nvPicPr>
          <p:cNvPr id="1033" name="Picture 9" descr="SAMS_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77800"/>
            <a:ext cx="13716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rgbClr val="3F8D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gray">
          <a:xfrm>
            <a:off x="3519488" y="1092200"/>
            <a:ext cx="3959225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gray">
          <a:xfrm>
            <a:off x="5572125" y="1187450"/>
            <a:ext cx="2519363" cy="31750"/>
          </a:xfrm>
          <a:prstGeom prst="rect">
            <a:avLst/>
          </a:prstGeom>
          <a:solidFill>
            <a:srgbClr val="A1CD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pic>
        <p:nvPicPr>
          <p:cNvPr id="1038" name="Picture 14" descr="word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140200"/>
            <a:ext cx="7381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99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altLang="zh-TW" sz="3200" b="1" dirty="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anose="05000000000000000000" pitchFamily="2" charset="2"/>
        <a:buChar char="n"/>
        <a:defRPr sz="2000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6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766888" y="254000"/>
            <a:ext cx="716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1473200"/>
            <a:ext cx="80772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</p:txBody>
      </p:sp>
      <p:sp>
        <p:nvSpPr>
          <p:cNvPr id="64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28688" y="6273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000">
                <a:ea typeface="新細明體" pitchFamily="18" charset="-12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67088" y="6273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000">
                <a:ea typeface="新細明體" pitchFamily="18" charset="-12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96088" y="6273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70C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mtClean="0"/>
              <a:t>P. </a:t>
            </a:r>
            <a:fld id="{04356A41-865D-41E7-8E7A-A43152384224}" type="slidenum">
              <a:rPr lang="en-US" altLang="zh-TW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/>
          </a:p>
        </p:txBody>
      </p:sp>
      <p:pic>
        <p:nvPicPr>
          <p:cNvPr id="1033" name="Picture 9" descr="SAMS_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77800"/>
            <a:ext cx="13716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rgbClr val="3F8D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gray">
          <a:xfrm>
            <a:off x="3519488" y="1092200"/>
            <a:ext cx="3959225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gray">
          <a:xfrm>
            <a:off x="5572125" y="1187450"/>
            <a:ext cx="2519363" cy="31750"/>
          </a:xfrm>
          <a:prstGeom prst="rect">
            <a:avLst/>
          </a:prstGeom>
          <a:solidFill>
            <a:srgbClr val="A1CD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pic>
        <p:nvPicPr>
          <p:cNvPr id="1038" name="Picture 14" descr="word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140200"/>
            <a:ext cx="7381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79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altLang="zh-TW" sz="3200" b="1" dirty="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anose="05000000000000000000" pitchFamily="2" charset="2"/>
        <a:buChar char="n"/>
        <a:defRPr sz="2000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6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zh-TW" sz="2400" b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27" name="Rectangle 1027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zh-TW" sz="2400" b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title"/>
          </p:nvPr>
        </p:nvSpPr>
        <p:spPr bwMode="auto">
          <a:xfrm>
            <a:off x="1766888" y="254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9" name="Rectangle 10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1341438"/>
            <a:ext cx="7758112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</p:txBody>
      </p:sp>
      <p:sp>
        <p:nvSpPr>
          <p:cNvPr id="14342" name="Rectangle 103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28688" y="6273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14343" name="Rectangle 10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67088" y="6273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pic>
        <p:nvPicPr>
          <p:cNvPr id="1032" name="Picture 1033" descr="SAMS_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77800"/>
            <a:ext cx="13716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034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zh-TW" sz="2400" b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4" name="Rectangle 1035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zh-TW" sz="2400" b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5" name="Rectangle 1036"/>
          <p:cNvSpPr>
            <a:spLocks noChangeArrowheads="1"/>
          </p:cNvSpPr>
          <p:nvPr/>
        </p:nvSpPr>
        <p:spPr bwMode="gray">
          <a:xfrm>
            <a:off x="3519488" y="1092200"/>
            <a:ext cx="3959225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zh-TW" sz="2400" b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6" name="Rectangle 1037"/>
          <p:cNvSpPr>
            <a:spLocks noChangeArrowheads="1"/>
          </p:cNvSpPr>
          <p:nvPr/>
        </p:nvSpPr>
        <p:spPr bwMode="gray">
          <a:xfrm>
            <a:off x="5572125" y="1187450"/>
            <a:ext cx="2519363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zh-TW" sz="2400" b="0" smtClean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037" name="Picture 1038" descr="word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140200"/>
            <a:ext cx="7381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10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96088" y="6273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669900"/>
                </a:solidFill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b="1" smtClean="0">
                <a:ea typeface="新細明體" panose="02020500000000000000" pitchFamily="18" charset="-120"/>
              </a:rPr>
              <a:t>DQT–STUABS-</a:t>
            </a:r>
            <a:fld id="{773E2420-2892-4A22-8259-A41C2F38D3A8}" type="slidenum">
              <a:rPr lang="en-US" altLang="zh-TW" b="1" smtClean="0"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b="1" smtClean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92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b="1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anose="05000000000000000000" pitchFamily="2" charset="2"/>
        <a:buChar char="n"/>
        <a:defRPr sz="2200" b="1">
          <a:solidFill>
            <a:srgbClr val="99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1">
          <a:solidFill>
            <a:srgbClr val="6600C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b="1">
          <a:solidFill>
            <a:srgbClr val="3333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j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cdr.websams.edb.gov.hk/%e6%a8%a1%e7%b5%84%e8%b3%87%e6%96%99/" TargetMode="External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標題 2"/>
          <p:cNvSpPr txBox="1">
            <a:spLocks/>
          </p:cNvSpPr>
          <p:nvPr/>
        </p:nvSpPr>
        <p:spPr bwMode="auto">
          <a:xfrm>
            <a:off x="971550" y="3810000"/>
            <a:ext cx="71056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 sz="2400" b="1">
                <a:solidFill>
                  <a:srgbClr val="004A48"/>
                </a:solidFill>
                <a:latin typeface="Monotype Corsiva" pitchFamily="66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j-lt"/>
              </a:defRPr>
            </a:lvl9pPr>
          </a:lstStyle>
          <a:p>
            <a:endParaRPr lang="zh-HK" altLang="en-US" sz="35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762000" y="2858814"/>
            <a:ext cx="7399283" cy="190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ngsuh" pitchFamily="18" charset="-127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HK" altLang="zh-TW" sz="40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線上培訓課程系列</a:t>
            </a:r>
            <a:r>
              <a:rPr lang="zh-TW" altLang="zh-TW" sz="40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zh-TW" sz="40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報告管理 </a:t>
            </a:r>
            <a:endParaRPr lang="zh-HK" altLang="en-US" sz="4400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856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2" y="662881"/>
            <a:ext cx="6912768" cy="619903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3284984"/>
            <a:ext cx="6324600" cy="1714500"/>
          </a:xfrm>
          <a:prstGeom prst="rect">
            <a:avLst/>
          </a:prstGeom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619672" y="0"/>
            <a:ext cx="7162800" cy="762000"/>
          </a:xfrm>
        </p:spPr>
        <p:txBody>
          <a:bodyPr/>
          <a:lstStyle/>
          <a:p>
            <a:r>
              <a:rPr lang="zh-TW" altLang="en-US" sz="3600" dirty="0" smtClean="0"/>
              <a:t>存庫</a:t>
            </a:r>
            <a:endParaRPr lang="zh-HK" altLang="en-US" sz="3600" dirty="0"/>
          </a:p>
        </p:txBody>
      </p:sp>
      <p:sp>
        <p:nvSpPr>
          <p:cNvPr id="6" name="矩形 5"/>
          <p:cNvSpPr/>
          <p:nvPr/>
        </p:nvSpPr>
        <p:spPr bwMode="auto">
          <a:xfrm>
            <a:off x="1979712" y="6569967"/>
            <a:ext cx="1080120" cy="29194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32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cxnSp>
        <p:nvCxnSpPr>
          <p:cNvPr id="8" name="直線單箭頭接點 7"/>
          <p:cNvCxnSpPr/>
          <p:nvPr/>
        </p:nvCxnSpPr>
        <p:spPr bwMode="auto">
          <a:xfrm flipV="1">
            <a:off x="2843808" y="4725144"/>
            <a:ext cx="1296144" cy="18448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矩形 6"/>
          <p:cNvSpPr/>
          <p:nvPr/>
        </p:nvSpPr>
        <p:spPr bwMode="auto">
          <a:xfrm>
            <a:off x="27161" y="675059"/>
            <a:ext cx="1808535" cy="23366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32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435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20" y="975318"/>
            <a:ext cx="6678341" cy="1931367"/>
          </a:xfrm>
          <a:prstGeom prst="rect">
            <a:avLst/>
          </a:prstGeom>
          <a:ln>
            <a:solidFill>
              <a:schemeClr val="bg2">
                <a:lumMod val="75000"/>
                <a:lumOff val="25000"/>
              </a:schemeClr>
            </a:solidFill>
          </a:ln>
        </p:spPr>
      </p:pic>
      <p:sp>
        <p:nvSpPr>
          <p:cNvPr id="8" name="矩形 7"/>
          <p:cNvSpPr/>
          <p:nvPr/>
        </p:nvSpPr>
        <p:spPr bwMode="auto">
          <a:xfrm>
            <a:off x="452121" y="945701"/>
            <a:ext cx="1905000" cy="30398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32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C3C26B-BE57-4993-9BCF-13E893777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124" y="3169912"/>
            <a:ext cx="8554049" cy="3518687"/>
          </a:xfrm>
          <a:prstGeom prst="rect">
            <a:avLst/>
          </a:prstGeom>
          <a:ln>
            <a:solidFill>
              <a:schemeClr val="bg2">
                <a:lumMod val="75000"/>
                <a:lumOff val="25000"/>
              </a:schemeClr>
            </a:solidFill>
          </a:ln>
        </p:spPr>
      </p:pic>
      <p:sp>
        <p:nvSpPr>
          <p:cNvPr id="9" name="矩形 7">
            <a:extLst>
              <a:ext uri="{FF2B5EF4-FFF2-40B4-BE49-F238E27FC236}">
                <a16:creationId xmlns:a16="http://schemas.microsoft.com/office/drawing/2014/main" id="{64932D8A-BFE8-4FA1-B04D-3668A4E9CAFB}"/>
              </a:ext>
            </a:extLst>
          </p:cNvPr>
          <p:cNvSpPr/>
          <p:nvPr/>
        </p:nvSpPr>
        <p:spPr bwMode="auto">
          <a:xfrm>
            <a:off x="290827" y="3115978"/>
            <a:ext cx="1971112" cy="31302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32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cxnSp>
        <p:nvCxnSpPr>
          <p:cNvPr id="6" name="直線單箭頭接點 5"/>
          <p:cNvCxnSpPr/>
          <p:nvPr/>
        </p:nvCxnSpPr>
        <p:spPr bwMode="auto">
          <a:xfrm>
            <a:off x="4120544" y="2709808"/>
            <a:ext cx="0" cy="6480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標題 1">
            <a:extLst>
              <a:ext uri="{FF2B5EF4-FFF2-40B4-BE49-F238E27FC236}">
                <a16:creationId xmlns:a16="http://schemas.microsoft.com/office/drawing/2014/main" id="{0379AFD1-D6CA-4814-8111-CF120CEA0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373" y="169401"/>
            <a:ext cx="7162800" cy="762000"/>
          </a:xfrm>
        </p:spPr>
        <p:txBody>
          <a:bodyPr/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存庫</a:t>
            </a: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26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676400" y="152400"/>
            <a:ext cx="7086600" cy="762000"/>
          </a:xfrm>
        </p:spPr>
        <p:txBody>
          <a:bodyPr/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存庫</a:t>
            </a:r>
            <a:endParaRPr lang="zh-HK" altLang="en-US" sz="36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48" y="1067733"/>
            <a:ext cx="9144000" cy="416759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283610" y="5301208"/>
            <a:ext cx="640871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zh-TW" altLang="en-US" sz="2800" dirty="0" smtClean="0"/>
              <a:t>可按</a:t>
            </a:r>
            <a:r>
              <a:rPr lang="zh-TW" altLang="en-US" sz="2800" b="1" dirty="0" smtClean="0"/>
              <a:t>模組</a:t>
            </a:r>
            <a:r>
              <a:rPr lang="zh-TW" altLang="en-US" sz="2800" dirty="0" smtClean="0"/>
              <a:t>及</a:t>
            </a:r>
            <a:r>
              <a:rPr lang="zh-TW" altLang="en-US" sz="2800" b="1" dirty="0" smtClean="0"/>
              <a:t>報告名稱</a:t>
            </a:r>
            <a:r>
              <a:rPr lang="zh-TW" altLang="en-US" sz="2800" dirty="0" smtClean="0"/>
              <a:t>搜尋已存檔之報告</a:t>
            </a:r>
            <a:endParaRPr lang="zh-HK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3347864" y="290513"/>
            <a:ext cx="5616624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TW" altLang="en-US" sz="2800" dirty="0" smtClean="0">
                <a:effectLst/>
              </a:rPr>
              <a:t>只有</a:t>
            </a:r>
            <a:r>
              <a:rPr lang="zh-TW" altLang="zh-HK" sz="2800" b="1" dirty="0" smtClean="0">
                <a:effectLst/>
              </a:rPr>
              <a:t>「</a:t>
            </a:r>
            <a:r>
              <a:rPr lang="zh-TW" altLang="zh-HK" sz="2800" b="1" dirty="0">
                <a:effectLst/>
              </a:rPr>
              <a:t>網上校管系統管理員」</a:t>
            </a:r>
            <a:r>
              <a:rPr lang="zh-TW" altLang="zh-HK" sz="2800" dirty="0">
                <a:effectLst/>
              </a:rPr>
              <a:t>或</a:t>
            </a:r>
            <a:r>
              <a:rPr lang="zh-TW" altLang="zh-HK" sz="2800" b="1" dirty="0">
                <a:effectLst/>
              </a:rPr>
              <a:t>「校長」</a:t>
            </a:r>
            <a:r>
              <a:rPr lang="zh-TW" altLang="zh-HK" sz="2800" dirty="0">
                <a:effectLst/>
              </a:rPr>
              <a:t>用户組的成員可查看</a:t>
            </a:r>
            <a:r>
              <a:rPr lang="zh-TW" altLang="zh-HK" sz="2800" b="1" dirty="0">
                <a:effectLst/>
              </a:rPr>
              <a:t>所有</a:t>
            </a:r>
            <a:r>
              <a:rPr lang="zh-TW" altLang="zh-HK" sz="2800" dirty="0">
                <a:effectLst/>
              </a:rPr>
              <a:t>存庫內的報告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0352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9843-A37F-4DAC-94A6-B8121ACE398D}" type="slidenum">
              <a:rPr lang="en-US" b="1" smtClean="0"/>
              <a:pPr/>
              <a:t>13</a:t>
            </a:fld>
            <a:endParaRPr lang="en-US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71550" y="5029201"/>
            <a:ext cx="7029450" cy="1676399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3352800" y="3276600"/>
            <a:ext cx="6450794" cy="202836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TW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057400"/>
            <a:ext cx="9144000" cy="1600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000" dirty="0">
                <a:ln w="635"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資料選取工具</a:t>
            </a:r>
          </a:p>
        </p:txBody>
      </p:sp>
    </p:spTree>
    <p:extLst>
      <p:ext uri="{BB962C8B-B14F-4D97-AF65-F5344CB8AC3E}">
        <p14:creationId xmlns:p14="http://schemas.microsoft.com/office/powerpoint/2010/main" val="57273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模組簡介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543800" cy="47402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8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</a:p>
          <a:p>
            <a:pPr marL="838200" lvl="1" indent="-381000" eaLnBrk="1" hangingPunct="1">
              <a:defRPr/>
            </a:pPr>
            <a:r>
              <a:rPr lang="zh-TW" altLang="en-US" sz="24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從學校網上系統提取資料，透過聯遞系統提交，作調查、統計及分析之用</a:t>
            </a:r>
            <a:r>
              <a:rPr lang="zh-TW" altLang="en-US" sz="2400" b="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lang="en-US" altLang="zh-TW" sz="2400" b="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457200" lvl="1" indent="0" eaLnBrk="1" hangingPunct="1">
              <a:buNone/>
              <a:defRPr/>
            </a:pPr>
            <a:endParaRPr lang="zh-TW" altLang="en-US" sz="1000" b="0" dirty="0" smtClean="0">
              <a:solidFill>
                <a:srgbClr val="00206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zh-TW" altLang="en-US" sz="28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</a:p>
          <a:p>
            <a:pPr marL="838200" lvl="1" indent="-381000" eaLnBrk="1" hangingPunct="1">
              <a:defRPr/>
            </a:pPr>
            <a:r>
              <a:rPr lang="zh-TW" altLang="en-US" sz="24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</a:t>
            </a:r>
            <a:r>
              <a:rPr lang="en-US" altLang="zh-TW" sz="24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SQL</a:t>
            </a:r>
            <a:r>
              <a:rPr lang="zh-TW" altLang="en-US" sz="24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語句</a:t>
            </a:r>
          </a:p>
          <a:p>
            <a:pPr marL="838200" lvl="1" indent="-381000" eaLnBrk="1" hangingPunct="1">
              <a:defRPr/>
            </a:pPr>
            <a:r>
              <a:rPr lang="zh-TW" altLang="en-US" sz="24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以特定格式處理資料</a:t>
            </a:r>
          </a:p>
          <a:p>
            <a:pPr marL="838200" lvl="1" indent="-381000" eaLnBrk="1" hangingPunct="1">
              <a:defRPr/>
            </a:pPr>
            <a:r>
              <a:rPr lang="zh-TW" altLang="en-US" sz="24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提供用戶介面用作輸入額外資料</a:t>
            </a:r>
          </a:p>
          <a:p>
            <a:pPr marL="838200" lvl="1" indent="-381000" eaLnBrk="1" hangingPunct="1">
              <a:defRPr/>
            </a:pPr>
            <a:r>
              <a:rPr lang="zh-TW" altLang="en-US" sz="24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檢查資料正確性 </a:t>
            </a:r>
          </a:p>
          <a:p>
            <a:pPr marL="838200" lvl="1" indent="-381000" eaLnBrk="1" hangingPunct="1">
              <a:defRPr/>
            </a:pPr>
            <a:r>
              <a:rPr lang="zh-TW" altLang="en-US" sz="24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預備聯遞系統寄發訊息</a:t>
            </a:r>
          </a:p>
          <a:p>
            <a:pPr marL="838200" lvl="1" indent="-381000" eaLnBrk="1" hangingPunct="1">
              <a:defRPr/>
            </a:pPr>
            <a:r>
              <a:rPr lang="zh-TW" altLang="en-US" sz="24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以不同檔案格式匯出資料</a:t>
            </a:r>
          </a:p>
          <a:p>
            <a:pPr marL="457200" indent="-457200" eaLnBrk="1" hangingPunct="1">
              <a:buFont typeface="Wingdings" panose="05000000000000000000" pitchFamily="2" charset="2"/>
              <a:buNone/>
              <a:defRPr/>
            </a:pPr>
            <a:endParaRPr lang="en-US" altLang="zh-TW" b="1" dirty="0" smtClean="0">
              <a:solidFill>
                <a:srgbClr val="80008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700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DA33B7B-01A6-4E1D-9839-FD93152D0BAF}" type="slidenum">
              <a:rPr lang="en-US" altLang="zh-TW" sz="10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zh-TW" sz="10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84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模組簡介</a:t>
            </a:r>
          </a:p>
        </p:txBody>
      </p:sp>
      <p:sp>
        <p:nvSpPr>
          <p:cNvPr id="29700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DA33B7B-01A6-4E1D-9839-FD93152D0BAF}" type="slidenum">
              <a:rPr lang="en-US" altLang="zh-TW" sz="10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zh-TW" sz="100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827088" y="1600199"/>
            <a:ext cx="7758112" cy="507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j-lt"/>
              </a:defRPr>
            </a:lvl9pPr>
          </a:lstStyle>
          <a:p>
            <a:pPr eaLnBrk="1" hangingPunct="1">
              <a:defRPr/>
            </a:pPr>
            <a:r>
              <a:rPr lang="zh-TW" altLang="en-US" sz="2800" b="0" kern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優點</a:t>
            </a:r>
          </a:p>
          <a:p>
            <a:pPr marL="838200" lvl="1" indent="-381000" eaLnBrk="1" hangingPunct="1">
              <a:defRPr/>
            </a:pPr>
            <a:r>
              <a:rPr lang="zh-TW" altLang="en-US" sz="2400" b="0" kern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利用現有系統儲存資料，無須重新輸入</a:t>
            </a:r>
          </a:p>
          <a:p>
            <a:pPr marL="838200" lvl="1" indent="-381000" eaLnBrk="1" hangingPunct="1">
              <a:defRPr/>
            </a:pPr>
            <a:r>
              <a:rPr lang="zh-TW" altLang="en-US" sz="2400" b="0" kern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數據檢查可以找出一般資料錯誤</a:t>
            </a:r>
          </a:p>
          <a:p>
            <a:pPr marL="838200" lvl="1" indent="-381000" eaLnBrk="1" hangingPunct="1">
              <a:defRPr/>
            </a:pPr>
            <a:r>
              <a:rPr lang="zh-TW" altLang="en-US" sz="2400" b="0" kern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可進行無紙調查</a:t>
            </a:r>
          </a:p>
          <a:p>
            <a:pPr marL="838200" lvl="1" indent="-381000" eaLnBrk="1" hangingPunct="1">
              <a:defRPr/>
            </a:pPr>
            <a:r>
              <a:rPr lang="zh-TW" altLang="en-US" sz="2400" b="0" kern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資料可備份供日後使用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endParaRPr lang="zh-TW" altLang="en-US" kern="0" dirty="0" smtClean="0">
              <a:solidFill>
                <a:srgbClr val="80008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191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流程概覽</a:t>
            </a: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gray">
          <a:xfrm>
            <a:off x="328613" y="1773238"/>
            <a:ext cx="1219200" cy="461665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50000">
                <a:srgbClr val="FFFFFF"/>
              </a:gs>
              <a:gs pos="100000">
                <a:srgbClr val="FFFF66"/>
              </a:gs>
            </a:gsLst>
            <a:lin ang="5400000" scaled="1"/>
          </a:gradFill>
          <a:ln w="38100" cmpd="dbl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gray">
          <a:xfrm>
            <a:off x="5216525" y="1773238"/>
            <a:ext cx="1371600" cy="461665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50000">
                <a:srgbClr val="FFFFFF"/>
              </a:gs>
              <a:gs pos="100000">
                <a:srgbClr val="CCFFCC"/>
              </a:gs>
            </a:gsLst>
            <a:lin ang="5400000" scaled="1"/>
          </a:gradFill>
          <a:ln w="38100" cmpd="dbl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</a:p>
        </p:txBody>
      </p:sp>
      <p:sp>
        <p:nvSpPr>
          <p:cNvPr id="105481" name="Line 9"/>
          <p:cNvSpPr>
            <a:spLocks noChangeShapeType="1"/>
          </p:cNvSpPr>
          <p:nvPr/>
        </p:nvSpPr>
        <p:spPr bwMode="gray">
          <a:xfrm flipV="1">
            <a:off x="1752600" y="2133600"/>
            <a:ext cx="3200400" cy="0"/>
          </a:xfrm>
          <a:prstGeom prst="line">
            <a:avLst/>
          </a:prstGeom>
          <a:noFill/>
          <a:ln w="76200" cmpd="tri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5482" name="Line 10"/>
          <p:cNvSpPr>
            <a:spLocks noChangeShapeType="1"/>
          </p:cNvSpPr>
          <p:nvPr/>
        </p:nvSpPr>
        <p:spPr bwMode="gray">
          <a:xfrm flipV="1">
            <a:off x="1752600" y="6111875"/>
            <a:ext cx="3200400" cy="0"/>
          </a:xfrm>
          <a:prstGeom prst="line">
            <a:avLst/>
          </a:prstGeom>
          <a:noFill/>
          <a:ln w="76200" cmpd="tri">
            <a:solidFill>
              <a:srgbClr val="00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gray">
          <a:xfrm>
            <a:off x="1658937" y="1267251"/>
            <a:ext cx="34718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透過聯遞系統寄發附有</a:t>
            </a:r>
            <a:r>
              <a:rPr lang="zh-TW" altLang="en-US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選取集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訊息</a:t>
            </a:r>
            <a:endParaRPr lang="zh-TW" altLang="en-US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5484" name="Text Box 12"/>
          <p:cNvSpPr txBox="1">
            <a:spLocks noChangeArrowheads="1"/>
          </p:cNvSpPr>
          <p:nvPr/>
        </p:nvSpPr>
        <p:spPr bwMode="gray">
          <a:xfrm>
            <a:off x="5148263" y="2349500"/>
            <a:ext cx="36576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"/>
            </a:pP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訊息送到學校並於聯遞系統模組自動解</a:t>
            </a:r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"/>
            </a:pP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於資料選取工具模組匯入</a:t>
            </a:r>
            <a:r>
              <a:rPr lang="zh-TW" altLang="en-US" u="sng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選取</a:t>
            </a:r>
            <a:r>
              <a:rPr lang="zh-TW" altLang="en-US" u="sng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集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"/>
            </a:pP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</a:t>
            </a:r>
            <a:r>
              <a:rPr lang="zh-TW" altLang="en-US" u="sng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內的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SQL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語句，如有需要，填寫附加欄位</a:t>
            </a:r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2"/>
            </a:pP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</a:t>
            </a:r>
            <a:r>
              <a:rPr lang="zh-TW" altLang="en-US" u="sng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選取集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，預備聯遞系統</a:t>
            </a:r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訊息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gray">
          <a:xfrm>
            <a:off x="1719263" y="5245525"/>
            <a:ext cx="33861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rabicPeriod" startAt="6"/>
            </a:pP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將訊息加密，並透過聯遞系統寄</a:t>
            </a:r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gray">
          <a:xfrm>
            <a:off x="1676400" y="1752600"/>
            <a:ext cx="0" cy="3962400"/>
          </a:xfrm>
          <a:prstGeom prst="line">
            <a:avLst/>
          </a:prstGeom>
          <a:noFill/>
          <a:ln w="38100" cmpd="dbl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gray">
          <a:xfrm>
            <a:off x="5105400" y="1752600"/>
            <a:ext cx="0" cy="3962400"/>
          </a:xfrm>
          <a:prstGeom prst="line">
            <a:avLst/>
          </a:prstGeom>
          <a:noFill/>
          <a:ln w="38100" cmpd="dbl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756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F3F764F-4214-4BF2-9D52-A0289DAE781A}" type="slidenum">
              <a:rPr lang="en-US" altLang="zh-TW" sz="100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zh-TW" sz="100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61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3" grpId="0" autoUpdateAnimBg="0"/>
      <p:bldP spid="105484" grpId="0" uiExpand="1" build="p" autoUpdateAnimBg="0"/>
      <p:bldP spid="10548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60" name="Picture 16" descr="未定標題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648200"/>
            <a:ext cx="60007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7" name="Picture 13" descr="未定標題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59626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例子示範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473200"/>
            <a:ext cx="7758112" cy="2184400"/>
          </a:xfrm>
        </p:spPr>
        <p:txBody>
          <a:bodyPr/>
          <a:lstStyle/>
          <a:p>
            <a:pPr marL="457200" indent="-457200" eaLnBrk="1" hangingPunct="1"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zh-TW" altLang="en-US" b="0" dirty="0" smtClean="0">
                <a:solidFill>
                  <a:srgbClr val="00206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於聯遞系統接收訊息，此訊息會自動解密</a:t>
            </a:r>
          </a:p>
        </p:txBody>
      </p:sp>
      <p:sp>
        <p:nvSpPr>
          <p:cNvPr id="108555" name="Oval 11"/>
          <p:cNvSpPr>
            <a:spLocks noChangeArrowheads="1"/>
          </p:cNvSpPr>
          <p:nvPr/>
        </p:nvSpPr>
        <p:spPr bwMode="gray">
          <a:xfrm>
            <a:off x="1371600" y="6019800"/>
            <a:ext cx="7620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folHlink"/>
              </a:solidFill>
            </a:endParaRPr>
          </a:p>
        </p:txBody>
      </p:sp>
      <p:sp>
        <p:nvSpPr>
          <p:cNvPr id="108556" name="Rectangle 12"/>
          <p:cNvSpPr>
            <a:spLocks noChangeArrowheads="1"/>
          </p:cNvSpPr>
          <p:nvPr/>
        </p:nvSpPr>
        <p:spPr bwMode="auto">
          <a:xfrm>
            <a:off x="928688" y="4114800"/>
            <a:ext cx="7758112" cy="196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rgbClr val="002060"/>
              </a:buClr>
              <a:buSzPct val="100000"/>
              <a:buFont typeface="+mj-lt"/>
              <a:buAutoNum type="arabicPeriod" startAt="2"/>
            </a:pP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在「資料選取工具」模組匯入選取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集</a:t>
            </a:r>
            <a:endParaRPr lang="zh-TW" altLang="en-US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8559" name="Line 15"/>
          <p:cNvSpPr>
            <a:spLocks noChangeShapeType="1"/>
          </p:cNvSpPr>
          <p:nvPr/>
        </p:nvSpPr>
        <p:spPr bwMode="auto">
          <a:xfrm>
            <a:off x="762000" y="3276600"/>
            <a:ext cx="6858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6EB1FE-29A2-4594-B81E-205925B8B7CC}" type="slidenum">
              <a:rPr lang="en-US" altLang="zh-TW" sz="10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zh-TW" sz="10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4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9" name="Picture 7" descr="未定標題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248400" cy="150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例子示範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341438"/>
            <a:ext cx="4176712" cy="4740275"/>
          </a:xfrm>
        </p:spPr>
        <p:txBody>
          <a:bodyPr/>
          <a:lstStyle/>
          <a:p>
            <a:pPr marL="457200" indent="-457200" eaLnBrk="1" hangingPunct="1">
              <a:buClr>
                <a:srgbClr val="002060"/>
              </a:buClr>
              <a:buSzPct val="100000"/>
              <a:buFont typeface="+mj-lt"/>
              <a:buAutoNum type="arabicPeriod" startAt="3"/>
            </a:pPr>
            <a:r>
              <a:rPr lang="zh-TW" altLang="en-US" b="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按入選取集的連結</a:t>
            </a:r>
            <a:endParaRPr lang="en-US" altLang="zh-TW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>
              <a:buClr>
                <a:srgbClr val="002060"/>
              </a:buClr>
              <a:buSzPct val="100000"/>
              <a:buFont typeface="+mj-lt"/>
              <a:buAutoNum type="arabicPeriod" startAt="3"/>
            </a:pPr>
            <a:endParaRPr lang="en-US" altLang="zh-TW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>
              <a:buClr>
                <a:srgbClr val="002060"/>
              </a:buClr>
              <a:buSzPct val="100000"/>
              <a:buFont typeface="+mj-lt"/>
              <a:buAutoNum type="arabicPeriod" startAt="3"/>
            </a:pPr>
            <a:endParaRPr lang="en-US" altLang="zh-TW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>
              <a:buClr>
                <a:srgbClr val="002060"/>
              </a:buClr>
              <a:buSzPct val="100000"/>
              <a:buFont typeface="+mj-lt"/>
              <a:buAutoNum type="arabicPeriod" startAt="3"/>
            </a:pPr>
            <a:endParaRPr lang="en-US" altLang="zh-TW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>
              <a:buClr>
                <a:srgbClr val="002060"/>
              </a:buClr>
              <a:buSzPct val="100000"/>
              <a:buFont typeface="+mj-lt"/>
              <a:buAutoNum type="arabicPeriod" startAt="3"/>
            </a:pPr>
            <a:endParaRPr lang="en-US" altLang="zh-TW" sz="10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>
              <a:buClr>
                <a:srgbClr val="002060"/>
              </a:buClr>
              <a:buSzPct val="100000"/>
              <a:buFont typeface="+mj-lt"/>
              <a:buAutoNum type="arabicPeriod" startAt="3"/>
            </a:pPr>
            <a:r>
              <a:rPr lang="zh-TW" altLang="en-US" b="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逐一</a:t>
            </a:r>
            <a:r>
              <a:rPr lang="zh-TW" altLang="en-US" b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按入每個工作</a:t>
            </a:r>
            <a:endParaRPr lang="en-US" altLang="zh-TW" b="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>
              <a:buClr>
                <a:srgbClr val="002060"/>
              </a:buClr>
              <a:buSzPct val="100000"/>
              <a:buFont typeface="+mj-lt"/>
              <a:buAutoNum type="arabicPeriod" startAt="3"/>
            </a:pPr>
            <a:endParaRPr lang="zh-TW" altLang="en-US" b="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0597" name="Oval 5"/>
          <p:cNvSpPr>
            <a:spLocks noChangeArrowheads="1"/>
          </p:cNvSpPr>
          <p:nvPr/>
        </p:nvSpPr>
        <p:spPr bwMode="gray">
          <a:xfrm>
            <a:off x="1828800" y="2438400"/>
            <a:ext cx="1905000" cy="5334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folHlink"/>
              </a:solidFill>
            </a:endParaRPr>
          </a:p>
        </p:txBody>
      </p:sp>
      <p:sp>
        <p:nvSpPr>
          <p:cNvPr id="34822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9B4C4E-EA76-4A56-8C18-52BF99252C84}" type="slidenum">
              <a:rPr lang="en-US" altLang="zh-TW" sz="10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zh-TW" sz="1000" smtClean="0">
              <a:solidFill>
                <a:schemeClr val="tx1"/>
              </a:solidFill>
            </a:endParaRPr>
          </a:p>
        </p:txBody>
      </p:sp>
      <p:pic>
        <p:nvPicPr>
          <p:cNvPr id="7" name="Picture 10" descr="未定標題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07" y="3718942"/>
            <a:ext cx="6238875" cy="306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>
            <a:spLocks noChangeArrowheads="1"/>
          </p:cNvSpPr>
          <p:nvPr/>
        </p:nvSpPr>
        <p:spPr bwMode="gray">
          <a:xfrm>
            <a:off x="1143000" y="5746913"/>
            <a:ext cx="838200" cy="9144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0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例子示範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341439"/>
            <a:ext cx="7453312" cy="777590"/>
          </a:xfrm>
        </p:spPr>
        <p:txBody>
          <a:bodyPr/>
          <a:lstStyle/>
          <a:p>
            <a:pPr marL="457200" indent="-457200" eaLnBrk="1" hangingPunct="1">
              <a:buClr>
                <a:srgbClr val="002060"/>
              </a:buClr>
              <a:buSzPct val="100000"/>
              <a:buFont typeface="+mj-lt"/>
              <a:buAutoNum type="arabicPeriod" startAt="5"/>
            </a:pPr>
            <a:r>
              <a:rPr lang="zh-TW" altLang="en-US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在每個工作內，執行</a:t>
            </a:r>
            <a:r>
              <a:rPr lang="en-US" altLang="zh-TW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SQL</a:t>
            </a:r>
            <a:r>
              <a:rPr lang="zh-TW" altLang="en-US" b="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語句</a:t>
            </a:r>
            <a:endParaRPr lang="en-US" altLang="zh-TW" b="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38200" lvl="1" indent="-381000" eaLnBrk="1" hangingPunct="1"/>
            <a:r>
              <a:rPr lang="zh-TW" altLang="en-US" sz="24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輸入參數資料</a:t>
            </a:r>
          </a:p>
          <a:p>
            <a:pPr lvl="1" eaLnBrk="1" hangingPunct="1">
              <a:buClr>
                <a:srgbClr val="002060"/>
              </a:buClr>
              <a:buSzPct val="100000"/>
            </a:pPr>
            <a:endParaRPr lang="en-US" altLang="zh-TW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>
              <a:buClr>
                <a:srgbClr val="002060"/>
              </a:buClr>
              <a:buSzPct val="100000"/>
              <a:buFont typeface="+mj-lt"/>
              <a:buAutoNum type="arabicPeriod" startAt="5"/>
            </a:pPr>
            <a:endParaRPr lang="en-US" altLang="zh-TW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>
              <a:buClr>
                <a:srgbClr val="002060"/>
              </a:buClr>
              <a:buSzPct val="100000"/>
              <a:buFont typeface="+mj-lt"/>
              <a:buAutoNum type="arabicPeriod" startAt="5"/>
            </a:pPr>
            <a:endParaRPr lang="en-US" altLang="zh-TW" sz="10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822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9B4C4E-EA76-4A56-8C18-52BF99252C84}" type="slidenum">
              <a:rPr lang="en-US" altLang="zh-TW" sz="10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zh-TW" sz="1000" smtClean="0">
              <a:solidFill>
                <a:schemeClr val="tx1"/>
              </a:solidFill>
            </a:endParaRPr>
          </a:p>
        </p:txBody>
      </p:sp>
      <p:pic>
        <p:nvPicPr>
          <p:cNvPr id="10" name="Picture 13" descr="未定標題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4183062"/>
            <a:ext cx="6834637" cy="223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8"/>
          <p:cNvSpPr>
            <a:spLocks noChangeArrowheads="1"/>
          </p:cNvSpPr>
          <p:nvPr/>
        </p:nvSpPr>
        <p:spPr bwMode="gray">
          <a:xfrm>
            <a:off x="1367239" y="6020606"/>
            <a:ext cx="7620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folHlink"/>
              </a:solidFill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5410200" y="5348216"/>
            <a:ext cx="2881762" cy="6096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folHlink"/>
              </a:solidFill>
            </a:endParaRPr>
          </a:p>
        </p:txBody>
      </p:sp>
      <p:pic>
        <p:nvPicPr>
          <p:cNvPr id="13" name="Picture 16" descr="未定標題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2520950"/>
            <a:ext cx="6844163" cy="147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1993900" y="3825875"/>
            <a:ext cx="4333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kumimoji="0" lang="en-US" altLang="zh-TW" b="0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…</a:t>
            </a:r>
          </a:p>
          <a:p>
            <a:pPr algn="ctr" eaLnBrk="1" hangingPunct="1"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6819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報告類別及模組主要功能</a:t>
            </a: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45A1302-FE40-41E3-9BA4-311624EB29D9}"/>
              </a:ext>
            </a:extLst>
          </p:cNvPr>
          <p:cNvSpPr txBox="1">
            <a:spLocks noChangeArrowheads="1"/>
          </p:cNvSpPr>
          <p:nvPr/>
        </p:nvSpPr>
        <p:spPr>
          <a:xfrm>
            <a:off x="631764" y="1617574"/>
            <a:ext cx="7704137" cy="460851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457200" indent="-457200"/>
            <a:r>
              <a:rPr lang="zh-TW" altLang="en-US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報告類別</a:t>
            </a:r>
            <a:r>
              <a:rPr lang="en-US" altLang="zh-TW" kern="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kern="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統計</a:t>
            </a:r>
            <a:r>
              <a:rPr lang="en-HK" altLang="zh-TW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分析報告</a:t>
            </a:r>
          </a:p>
          <a:p>
            <a:pPr marL="857250" lvl="1" indent="-457200"/>
            <a:r>
              <a:rPr lang="zh-TW" altLang="en-US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檢視學生表現和發展</a:t>
            </a:r>
          </a:p>
          <a:p>
            <a:pPr marL="857250" lvl="1" indent="-457200"/>
            <a:r>
              <a:rPr lang="zh-TW" altLang="en-US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提供決策及管理資訊</a:t>
            </a:r>
            <a:endParaRPr lang="en-HK" altLang="zh-TW" kern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HK" altLang="zh-TW" kern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「報告管理」模組的主要功能</a:t>
            </a:r>
            <a:endParaRPr lang="en-HK" altLang="zh-TW" kern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-342900"/>
            <a:r>
              <a:rPr lang="zh-TW" altLang="en-US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下載</a:t>
            </a:r>
            <a:r>
              <a:rPr lang="en-US" altLang="zh-TW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編修範本</a:t>
            </a:r>
            <a:endParaRPr lang="en-HK" altLang="zh-TW" kern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-342900"/>
            <a:r>
              <a:rPr lang="zh-TW" altLang="en-US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存庫</a:t>
            </a:r>
            <a:endParaRPr lang="en-HK" altLang="zh-TW" kern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CA3C2963-9929-42E1-89B2-66F6F19385CB}"/>
              </a:ext>
            </a:extLst>
          </p:cNvPr>
          <p:cNvSpPr/>
          <p:nvPr/>
        </p:nvSpPr>
        <p:spPr bwMode="auto">
          <a:xfrm>
            <a:off x="4930836" y="2023974"/>
            <a:ext cx="3581400" cy="7620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5">
                <a:lumMod val="25000"/>
              </a:schemeClr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設置在各模組內</a:t>
            </a:r>
            <a:endParaRPr lang="zh-HK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8346F7-3BFB-4B29-B212-3C471D4D5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940" y="3653155"/>
            <a:ext cx="2057400" cy="2457450"/>
          </a:xfrm>
          <a:prstGeom prst="rect">
            <a:avLst/>
          </a:prstGeom>
        </p:spPr>
      </p:pic>
      <p:sp>
        <p:nvSpPr>
          <p:cNvPr id="10" name="矩形 3">
            <a:extLst>
              <a:ext uri="{FF2B5EF4-FFF2-40B4-BE49-F238E27FC236}">
                <a16:creationId xmlns:a16="http://schemas.microsoft.com/office/drawing/2014/main" id="{EBAE24FE-AF57-4086-9981-F005969AC992}"/>
              </a:ext>
            </a:extLst>
          </p:cNvPr>
          <p:cNvSpPr/>
          <p:nvPr/>
        </p:nvSpPr>
        <p:spPr bwMode="auto">
          <a:xfrm>
            <a:off x="6123940" y="3751175"/>
            <a:ext cx="2057400" cy="9361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32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388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例子示範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341439"/>
            <a:ext cx="7453312" cy="777590"/>
          </a:xfrm>
        </p:spPr>
        <p:txBody>
          <a:bodyPr/>
          <a:lstStyle/>
          <a:p>
            <a:pPr marL="457200" indent="-457200" eaLnBrk="1" hangingPunct="1">
              <a:buClr>
                <a:srgbClr val="002060"/>
              </a:buClr>
              <a:buSzPct val="100000"/>
              <a:buFont typeface="+mj-lt"/>
              <a:buAutoNum type="arabicPeriod" startAt="5"/>
            </a:pPr>
            <a:r>
              <a:rPr lang="zh-TW" altLang="en-US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在每個工作內，執行</a:t>
            </a:r>
            <a:r>
              <a:rPr lang="en-US" altLang="zh-TW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SQL</a:t>
            </a:r>
            <a:r>
              <a:rPr lang="zh-TW" altLang="en-US" b="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語句</a:t>
            </a:r>
            <a:endParaRPr lang="en-US" altLang="zh-TW" b="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38200" lvl="1" indent="-381000" eaLnBrk="1" hangingPunct="1"/>
            <a:r>
              <a:rPr lang="zh-TW" altLang="en-US" sz="2400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如有需要，輸入附加資料</a:t>
            </a:r>
            <a:endParaRPr lang="en-US" altLang="zh-TW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>
              <a:buClr>
                <a:srgbClr val="002060"/>
              </a:buClr>
              <a:buSzPct val="100000"/>
              <a:buFont typeface="+mj-lt"/>
              <a:buAutoNum type="arabicPeriod" startAt="5"/>
            </a:pPr>
            <a:endParaRPr lang="en-US" altLang="zh-TW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>
              <a:buClr>
                <a:srgbClr val="002060"/>
              </a:buClr>
              <a:buSzPct val="100000"/>
              <a:buFont typeface="+mj-lt"/>
              <a:buAutoNum type="arabicPeriod" startAt="5"/>
            </a:pPr>
            <a:endParaRPr lang="en-US" altLang="zh-TW" sz="10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822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9B4C4E-EA76-4A56-8C18-52BF99252C84}" type="slidenum">
              <a:rPr lang="en-US" altLang="zh-TW" sz="10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zh-TW" sz="1000" smtClean="0">
              <a:solidFill>
                <a:schemeClr val="tx1"/>
              </a:solidFill>
            </a:endParaRPr>
          </a:p>
        </p:txBody>
      </p:sp>
      <p:pic>
        <p:nvPicPr>
          <p:cNvPr id="15" name="Picture 9" descr="未定標題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4659384"/>
            <a:ext cx="7853642" cy="9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未定標題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44" y="2430746"/>
            <a:ext cx="7799623" cy="170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7748588" y="2847322"/>
            <a:ext cx="749579" cy="225807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folHlink"/>
              </a:solidFill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550194" y="4058361"/>
            <a:ext cx="4333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kumimoji="0" lang="en-US" altLang="zh-TW" b="0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…</a:t>
            </a:r>
          </a:p>
          <a:p>
            <a:pPr algn="ctr" eaLnBrk="1" hangingPunct="1"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4130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例子示範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341439"/>
            <a:ext cx="7453312" cy="777590"/>
          </a:xfrm>
        </p:spPr>
        <p:txBody>
          <a:bodyPr/>
          <a:lstStyle/>
          <a:p>
            <a:pPr marL="457200" indent="-457200" eaLnBrk="1" hangingPunct="1">
              <a:buClr>
                <a:srgbClr val="002060"/>
              </a:buClr>
              <a:buSzPct val="100000"/>
              <a:buFont typeface="+mj-lt"/>
              <a:buAutoNum type="arabicPeriod" startAt="6"/>
            </a:pPr>
            <a:r>
              <a:rPr lang="zh-TW" altLang="en-US" b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當所有工作均完成，便可確定選取</a:t>
            </a:r>
            <a:r>
              <a:rPr lang="zh-TW" altLang="en-US" b="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集</a:t>
            </a:r>
            <a:endParaRPr lang="en-US" altLang="zh-TW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>
              <a:buClr>
                <a:srgbClr val="002060"/>
              </a:buClr>
              <a:buSzPct val="100000"/>
              <a:buFont typeface="+mj-lt"/>
              <a:buAutoNum type="arabicPeriod" startAt="6"/>
            </a:pPr>
            <a:endParaRPr lang="en-US" altLang="zh-TW" sz="10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822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9B4C4E-EA76-4A56-8C18-52BF99252C84}" type="slidenum">
              <a:rPr lang="en-US" altLang="zh-TW" sz="10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zh-TW" sz="1000" smtClean="0">
              <a:solidFill>
                <a:schemeClr val="tx1"/>
              </a:solidFill>
            </a:endParaRPr>
          </a:p>
        </p:txBody>
      </p:sp>
      <p:pic>
        <p:nvPicPr>
          <p:cNvPr id="9" name="Picture 7" descr="未定標題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62484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5"/>
          <p:cNvSpPr>
            <a:spLocks noChangeArrowheads="1"/>
          </p:cNvSpPr>
          <p:nvPr/>
        </p:nvSpPr>
        <p:spPr bwMode="gray">
          <a:xfrm>
            <a:off x="1371600" y="4876800"/>
            <a:ext cx="609600" cy="4572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folHlink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257800" y="4038600"/>
            <a:ext cx="1066800" cy="10668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18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例子示範</a:t>
            </a:r>
            <a:endParaRPr lang="en-US" altLang="zh-TW" sz="3600" dirty="0">
              <a:solidFill>
                <a:srgbClr val="3333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4696" name="Picture 8" descr="未定標題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2057400"/>
            <a:ext cx="6057900" cy="2009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8" name="Picture 10" descr="未定標題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24200"/>
            <a:ext cx="3095625" cy="3308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700" name="Oval 12"/>
          <p:cNvSpPr>
            <a:spLocks noChangeArrowheads="1"/>
          </p:cNvSpPr>
          <p:nvPr/>
        </p:nvSpPr>
        <p:spPr bwMode="auto">
          <a:xfrm>
            <a:off x="1981200" y="3276600"/>
            <a:ext cx="1295400" cy="762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folHlink"/>
              </a:solidFill>
            </a:endParaRPr>
          </a:p>
        </p:txBody>
      </p:sp>
      <p:sp>
        <p:nvSpPr>
          <p:cNvPr id="114701" name="Line 13"/>
          <p:cNvSpPr>
            <a:spLocks noChangeShapeType="1"/>
          </p:cNvSpPr>
          <p:nvPr/>
        </p:nvSpPr>
        <p:spPr bwMode="auto">
          <a:xfrm>
            <a:off x="3276600" y="3733800"/>
            <a:ext cx="20574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02" name="Oval 14"/>
          <p:cNvSpPr>
            <a:spLocks noChangeArrowheads="1"/>
          </p:cNvSpPr>
          <p:nvPr/>
        </p:nvSpPr>
        <p:spPr bwMode="auto">
          <a:xfrm>
            <a:off x="5257800" y="6096000"/>
            <a:ext cx="533400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folHlink"/>
              </a:solidFill>
            </a:endParaRPr>
          </a:p>
        </p:txBody>
      </p:sp>
      <p:sp>
        <p:nvSpPr>
          <p:cNvPr id="114703" name="Line 15"/>
          <p:cNvSpPr>
            <a:spLocks noChangeShapeType="1"/>
          </p:cNvSpPr>
          <p:nvPr/>
        </p:nvSpPr>
        <p:spPr bwMode="auto">
          <a:xfrm flipH="1" flipV="1">
            <a:off x="4114800" y="6019800"/>
            <a:ext cx="1143000" cy="2286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19" y="4442512"/>
            <a:ext cx="3602012" cy="1978883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14704" name="Oval 16"/>
          <p:cNvSpPr>
            <a:spLocks noChangeArrowheads="1"/>
          </p:cNvSpPr>
          <p:nvPr/>
        </p:nvSpPr>
        <p:spPr bwMode="auto">
          <a:xfrm>
            <a:off x="323850" y="5751394"/>
            <a:ext cx="508806" cy="38100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>
              <a:solidFill>
                <a:schemeClr val="folHlink"/>
              </a:solidFill>
            </a:endParaRPr>
          </a:p>
        </p:txBody>
      </p:sp>
      <p:sp>
        <p:nvSpPr>
          <p:cNvPr id="39948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660066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rgbClr val="9900CC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rgbClr val="6600CC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rgbClr val="3333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EDE3B8F-3EF7-4C5D-86A3-00534BDD0D03}" type="slidenum">
              <a:rPr lang="en-US" altLang="zh-TW" sz="10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zh-TW" sz="1000" smtClean="0">
              <a:solidFill>
                <a:schemeClr val="tx1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762000" y="1392380"/>
            <a:ext cx="7453312" cy="77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j-lt"/>
              </a:defRPr>
            </a:lvl9pPr>
          </a:lstStyle>
          <a:p>
            <a:pPr marL="457200" indent="-457200" eaLnBrk="1" hangingPunct="1">
              <a:buClr>
                <a:srgbClr val="002060"/>
              </a:buClr>
              <a:buSzPct val="100000"/>
              <a:buFont typeface="+mj-lt"/>
              <a:buAutoNum type="arabicPeriod" startAt="7"/>
            </a:pPr>
            <a:r>
              <a:rPr lang="zh-TW" altLang="en-US" b="0" kern="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在聯遞系統將訊息加密後，便可將資料送往教育局</a:t>
            </a:r>
            <a:endParaRPr lang="en-US" altLang="zh-TW" sz="1000" b="0" kern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466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9843-A37F-4DAC-94A6-B8121ACE398D}" type="slidenum">
              <a:rPr lang="en-US" b="1" smtClean="0"/>
              <a:pPr/>
              <a:t>23</a:t>
            </a:fld>
            <a:endParaRPr lang="en-US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71550" y="5029201"/>
            <a:ext cx="7029450" cy="1676399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3352800" y="3276600"/>
            <a:ext cx="6450794" cy="202836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TW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057400"/>
            <a:ext cx="9144000" cy="1600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000" dirty="0">
                <a:ln w="635"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參考資料</a:t>
            </a:r>
          </a:p>
        </p:txBody>
      </p:sp>
    </p:spTree>
    <p:extLst>
      <p:ext uri="{BB962C8B-B14F-4D97-AF65-F5344CB8AC3E}">
        <p14:creationId xmlns:p14="http://schemas.microsoft.com/office/powerpoint/2010/main" val="300902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1551006" y="392575"/>
            <a:ext cx="7424351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zh-TW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(2) </a:t>
            </a:r>
            <a:r>
              <a:rPr lang="zh-TW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模組參考資料</a:t>
            </a:r>
            <a:endParaRPr lang="zh-HK" alt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78659" y="1314244"/>
            <a:ext cx="92859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74650" indent="-3746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eaLnBrk="1" hangingPunct="1">
              <a:defRPr/>
            </a:pP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主</a:t>
            </a:r>
            <a:r>
              <a:rPr lang="zh-TW" altLang="en-US" sz="20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頁</a:t>
            </a:r>
            <a:r>
              <a:rPr lang="en-US" altLang="zh-TW" sz="20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&gt;</a:t>
            </a: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模組</a:t>
            </a:r>
            <a:r>
              <a:rPr lang="zh-TW" altLang="en-US" sz="20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資料</a:t>
            </a:r>
            <a:endParaRPr lang="en-US" altLang="zh-TW" sz="20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15" y="1714354"/>
            <a:ext cx="7947248" cy="4973653"/>
          </a:xfrm>
          <a:prstGeom prst="rect">
            <a:avLst/>
          </a:prstGeom>
        </p:spPr>
      </p:pic>
      <p:sp>
        <p:nvSpPr>
          <p:cNvPr id="9" name="橢圓 7"/>
          <p:cNvSpPr/>
          <p:nvPr/>
        </p:nvSpPr>
        <p:spPr>
          <a:xfrm>
            <a:off x="2402889" y="5410201"/>
            <a:ext cx="1559511" cy="3047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0764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548792" y="396500"/>
            <a:ext cx="7370764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zh-TW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(2) </a:t>
            </a:r>
            <a:r>
              <a:rPr lang="zh-TW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zh-TW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</a:t>
            </a:r>
            <a:endParaRPr lang="zh-HK" alt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057400"/>
            <a:ext cx="7467600" cy="276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6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1" name="Rectangle 21"/>
          <p:cNvSpPr>
            <a:spLocks noChangeArrowheads="1"/>
          </p:cNvSpPr>
          <p:nvPr/>
        </p:nvSpPr>
        <p:spPr bwMode="auto">
          <a:xfrm>
            <a:off x="2133600" y="5562600"/>
            <a:ext cx="6261100" cy="400110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zh-TW" altLang="en-US" sz="2000" b="1" dirty="0">
                <a:solidFill>
                  <a:srgbClr val="00206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模擬中一派位排名表、統一分配學額統計</a:t>
            </a:r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2133600" y="1698625"/>
            <a:ext cx="6261100" cy="707886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dist" eaLnBrk="0" fontAlgn="base" hangingPunct="0">
              <a:spcBef>
                <a:spcPct val="50000"/>
              </a:spcBef>
              <a:spcAft>
                <a:spcPct val="0"/>
              </a:spcAft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dist" eaLnBrk="0" fontAlgn="base" hangingPunct="0">
              <a:spcBef>
                <a:spcPct val="50000"/>
              </a:spcBef>
              <a:spcAft>
                <a:spcPct val="0"/>
              </a:spcAft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dist" eaLnBrk="0" fontAlgn="base" hangingPunct="0">
              <a:spcBef>
                <a:spcPct val="50000"/>
              </a:spcBef>
              <a:spcAft>
                <a:spcPct val="0"/>
              </a:spcAft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dist" eaLnBrk="0" fontAlgn="base" hangingPunct="0">
              <a:spcBef>
                <a:spcPct val="50000"/>
              </a:spcBef>
              <a:spcAft>
                <a:spcPct val="0"/>
              </a:spcAft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zh-TW" altLang="en-US" sz="2000" b="1" dirty="0">
                <a:solidFill>
                  <a:srgbClr val="00206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缺席報告（依原因、依班別、依次數）、</a:t>
            </a:r>
          </a:p>
          <a:p>
            <a:pPr algn="l" eaLnBrk="1" hangingPunct="1">
              <a:spcBef>
                <a:spcPct val="0"/>
              </a:spcBef>
            </a:pPr>
            <a:r>
              <a:rPr lang="zh-TW" altLang="en-US" sz="2000" b="1" dirty="0">
                <a:solidFill>
                  <a:srgbClr val="00206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不同學年 </a:t>
            </a:r>
            <a:r>
              <a:rPr lang="en-US" altLang="zh-TW" sz="2000" b="1" dirty="0">
                <a:solidFill>
                  <a:srgbClr val="00206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000" b="1" dirty="0">
                <a:solidFill>
                  <a:srgbClr val="00206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月份缺席統計</a:t>
            </a:r>
          </a:p>
        </p:txBody>
      </p:sp>
      <p:sp>
        <p:nvSpPr>
          <p:cNvPr id="40984" name="Rectangle 24"/>
          <p:cNvSpPr>
            <a:spLocks noChangeArrowheads="1"/>
          </p:cNvSpPr>
          <p:nvPr/>
        </p:nvSpPr>
        <p:spPr bwMode="auto">
          <a:xfrm>
            <a:off x="2133600" y="2536825"/>
            <a:ext cx="6261100" cy="400110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dist" eaLnBrk="0" fontAlgn="base" hangingPunct="0">
              <a:spcBef>
                <a:spcPct val="50000"/>
              </a:spcBef>
              <a:spcAft>
                <a:spcPct val="0"/>
              </a:spcAft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dist" eaLnBrk="0" fontAlgn="base" hangingPunct="0">
              <a:spcBef>
                <a:spcPct val="50000"/>
              </a:spcBef>
              <a:spcAft>
                <a:spcPct val="0"/>
              </a:spcAft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dist" eaLnBrk="0" fontAlgn="base" hangingPunct="0">
              <a:spcBef>
                <a:spcPct val="50000"/>
              </a:spcBef>
              <a:spcAft>
                <a:spcPct val="0"/>
              </a:spcAft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dist" eaLnBrk="0" fontAlgn="base" hangingPunct="0">
              <a:spcBef>
                <a:spcPct val="50000"/>
              </a:spcBef>
              <a:spcAft>
                <a:spcPct val="0"/>
              </a:spcAft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zh-TW" altLang="en-US" sz="2000" b="1" dirty="0">
                <a:solidFill>
                  <a:srgbClr val="00206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獎懲追蹤報告（依班別、學生、事件）</a:t>
            </a:r>
          </a:p>
        </p:txBody>
      </p:sp>
      <p:sp>
        <p:nvSpPr>
          <p:cNvPr id="40985" name="Rectangle 25"/>
          <p:cNvSpPr>
            <a:spLocks noChangeArrowheads="1"/>
          </p:cNvSpPr>
          <p:nvPr/>
        </p:nvSpPr>
        <p:spPr bwMode="auto">
          <a:xfrm>
            <a:off x="2133600" y="3070225"/>
            <a:ext cx="6261100" cy="707886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dist" eaLnBrk="0" fontAlgn="base" hangingPunct="0">
              <a:spcBef>
                <a:spcPct val="50000"/>
              </a:spcBef>
              <a:spcAft>
                <a:spcPct val="0"/>
              </a:spcAft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dist" eaLnBrk="0" fontAlgn="base" hangingPunct="0">
              <a:spcBef>
                <a:spcPct val="50000"/>
              </a:spcBef>
              <a:spcAft>
                <a:spcPct val="0"/>
              </a:spcAft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dist" eaLnBrk="0" fontAlgn="base" hangingPunct="0">
              <a:spcBef>
                <a:spcPct val="50000"/>
              </a:spcBef>
              <a:spcAft>
                <a:spcPct val="0"/>
              </a:spcAft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dist" eaLnBrk="0" fontAlgn="base" hangingPunct="0">
              <a:spcBef>
                <a:spcPct val="50000"/>
              </a:spcBef>
              <a:spcAft>
                <a:spcPct val="0"/>
              </a:spcAft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校內成績平均分和及格百分比分析（依級別 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科目）、首末五名學生統計、最進步學生清單</a:t>
            </a:r>
          </a:p>
        </p:txBody>
      </p:sp>
      <p:sp>
        <p:nvSpPr>
          <p:cNvPr id="40986" name="Rectangle 26"/>
          <p:cNvSpPr>
            <a:spLocks noChangeArrowheads="1"/>
          </p:cNvSpPr>
          <p:nvPr/>
        </p:nvSpPr>
        <p:spPr bwMode="auto">
          <a:xfrm>
            <a:off x="2133600" y="3908425"/>
            <a:ext cx="6261100" cy="400110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zh-TW" altLang="en-US" sz="2000" b="1" dirty="0">
                <a:solidFill>
                  <a:srgbClr val="00206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學生課外活動概覽、統計及表現</a:t>
            </a:r>
          </a:p>
        </p:txBody>
      </p:sp>
      <p:sp>
        <p:nvSpPr>
          <p:cNvPr id="40994" name="Line 34"/>
          <p:cNvSpPr>
            <a:spLocks noChangeShapeType="1"/>
          </p:cNvSpPr>
          <p:nvPr/>
        </p:nvSpPr>
        <p:spPr bwMode="auto">
          <a:xfrm>
            <a:off x="1609725" y="2133600"/>
            <a:ext cx="523875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002" name="Line 42"/>
          <p:cNvSpPr>
            <a:spLocks noChangeShapeType="1"/>
          </p:cNvSpPr>
          <p:nvPr/>
        </p:nvSpPr>
        <p:spPr bwMode="auto">
          <a:xfrm>
            <a:off x="1600200" y="2133600"/>
            <a:ext cx="0" cy="36576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015" name="Rectangle 55"/>
          <p:cNvSpPr>
            <a:spLocks noChangeArrowheads="1"/>
          </p:cNvSpPr>
          <p:nvPr/>
        </p:nvSpPr>
        <p:spPr bwMode="auto">
          <a:xfrm>
            <a:off x="2133600" y="4495800"/>
            <a:ext cx="6261100" cy="400110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zh-TW" altLang="en-US" sz="2000" b="1" dirty="0">
                <a:solidFill>
                  <a:srgbClr val="00206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香港學科測驗成績分析及比較（與全港學生）</a:t>
            </a:r>
          </a:p>
        </p:txBody>
      </p:sp>
      <p:sp>
        <p:nvSpPr>
          <p:cNvPr id="41016" name="Rectangle 56"/>
          <p:cNvSpPr>
            <a:spLocks noChangeArrowheads="1"/>
          </p:cNvSpPr>
          <p:nvPr/>
        </p:nvSpPr>
        <p:spPr bwMode="auto">
          <a:xfrm>
            <a:off x="2135188" y="5029200"/>
            <a:ext cx="6261100" cy="400110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zh-TW" altLang="en-US" sz="2000" b="1" dirty="0">
                <a:solidFill>
                  <a:srgbClr val="00206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歷年公開試的成績分析</a:t>
            </a:r>
          </a:p>
        </p:txBody>
      </p:sp>
      <p:sp>
        <p:nvSpPr>
          <p:cNvPr id="8204" name="Text Box 57"/>
          <p:cNvSpPr txBox="1">
            <a:spLocks noChangeArrowheads="1"/>
          </p:cNvSpPr>
          <p:nvPr/>
        </p:nvSpPr>
        <p:spPr bwMode="auto">
          <a:xfrm>
            <a:off x="685800" y="1905000"/>
            <a:ext cx="609600" cy="3960813"/>
          </a:xfrm>
          <a:prstGeom prst="rect">
            <a:avLst/>
          </a:prstGeom>
          <a:noFill/>
          <a:ln w="254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dist" eaLnBrk="0" fontAlgn="base" hangingPunct="0">
              <a:spcBef>
                <a:spcPct val="50000"/>
              </a:spcBef>
              <a:spcAft>
                <a:spcPct val="0"/>
              </a:spcAft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dist" eaLnBrk="0" fontAlgn="base" hangingPunct="0">
              <a:spcBef>
                <a:spcPct val="50000"/>
              </a:spcBef>
              <a:spcAft>
                <a:spcPct val="0"/>
              </a:spcAft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dist" eaLnBrk="0" fontAlgn="base" hangingPunct="0">
              <a:spcBef>
                <a:spcPct val="50000"/>
              </a:spcBef>
              <a:spcAft>
                <a:spcPct val="0"/>
              </a:spcAft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dist" eaLnBrk="0" fontAlgn="base" hangingPunct="0">
              <a:spcBef>
                <a:spcPct val="50000"/>
              </a:spcBef>
              <a:spcAft>
                <a:spcPct val="0"/>
              </a:spcAft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2800" b="1" dirty="0">
                <a:solidFill>
                  <a:srgbClr val="FF006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檢視學生表現和發展</a:t>
            </a:r>
          </a:p>
        </p:txBody>
      </p:sp>
      <p:sp>
        <p:nvSpPr>
          <p:cNvPr id="41018" name="Line 58"/>
          <p:cNvSpPr>
            <a:spLocks noChangeShapeType="1"/>
          </p:cNvSpPr>
          <p:nvPr/>
        </p:nvSpPr>
        <p:spPr bwMode="auto">
          <a:xfrm>
            <a:off x="1600200" y="2743200"/>
            <a:ext cx="523875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019" name="Line 59"/>
          <p:cNvSpPr>
            <a:spLocks noChangeShapeType="1"/>
          </p:cNvSpPr>
          <p:nvPr/>
        </p:nvSpPr>
        <p:spPr bwMode="auto">
          <a:xfrm>
            <a:off x="1600200" y="3429000"/>
            <a:ext cx="523875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020" name="Line 60"/>
          <p:cNvSpPr>
            <a:spLocks noChangeShapeType="1"/>
          </p:cNvSpPr>
          <p:nvPr/>
        </p:nvSpPr>
        <p:spPr bwMode="auto">
          <a:xfrm>
            <a:off x="1600200" y="4114800"/>
            <a:ext cx="523875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021" name="Line 61"/>
          <p:cNvSpPr>
            <a:spLocks noChangeShapeType="1"/>
          </p:cNvSpPr>
          <p:nvPr/>
        </p:nvSpPr>
        <p:spPr bwMode="auto">
          <a:xfrm>
            <a:off x="1600200" y="4724400"/>
            <a:ext cx="523875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022" name="Line 62"/>
          <p:cNvSpPr>
            <a:spLocks noChangeShapeType="1"/>
          </p:cNvSpPr>
          <p:nvPr/>
        </p:nvSpPr>
        <p:spPr bwMode="auto">
          <a:xfrm>
            <a:off x="1600200" y="5257800"/>
            <a:ext cx="523875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023" name="Line 63"/>
          <p:cNvSpPr>
            <a:spLocks noChangeShapeType="1"/>
          </p:cNvSpPr>
          <p:nvPr/>
        </p:nvSpPr>
        <p:spPr bwMode="auto">
          <a:xfrm>
            <a:off x="1609725" y="5791200"/>
            <a:ext cx="523875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024" name="Line 64"/>
          <p:cNvSpPr>
            <a:spLocks noChangeShapeType="1"/>
          </p:cNvSpPr>
          <p:nvPr/>
        </p:nvSpPr>
        <p:spPr bwMode="auto">
          <a:xfrm>
            <a:off x="1295400" y="3810000"/>
            <a:ext cx="295275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BE8618E-7E3B-495A-99CA-1CB4734BDA47}"/>
              </a:ext>
            </a:extLst>
          </p:cNvPr>
          <p:cNvSpPr txBox="1">
            <a:spLocks/>
          </p:cNvSpPr>
          <p:nvPr/>
        </p:nvSpPr>
        <p:spPr bwMode="auto">
          <a:xfrm>
            <a:off x="1609725" y="250826"/>
            <a:ext cx="7016568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pPr eaLnBrk="0" hangingPunct="0">
              <a:buClrTx/>
              <a:buSzTx/>
              <a:buFontTx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系統報告類別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515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2133600" y="2078038"/>
            <a:ext cx="6261100" cy="400110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dist" eaLnBrk="0" fontAlgn="base" hangingPunct="0">
              <a:spcBef>
                <a:spcPct val="50000"/>
              </a:spcBef>
              <a:spcAft>
                <a:spcPct val="0"/>
              </a:spcAft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dist" eaLnBrk="0" fontAlgn="base" hangingPunct="0">
              <a:spcBef>
                <a:spcPct val="50000"/>
              </a:spcBef>
              <a:spcAft>
                <a:spcPct val="0"/>
              </a:spcAft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dist" eaLnBrk="0" fontAlgn="base" hangingPunct="0">
              <a:spcBef>
                <a:spcPct val="50000"/>
              </a:spcBef>
              <a:spcAft>
                <a:spcPct val="0"/>
              </a:spcAft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dist" eaLnBrk="0" fontAlgn="base" hangingPunct="0">
              <a:spcBef>
                <a:spcPct val="50000"/>
              </a:spcBef>
              <a:spcAft>
                <a:spcPct val="0"/>
              </a:spcAft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9900"/>
              </a:buClr>
              <a:buSzPct val="110000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班別學額資料</a:t>
            </a: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2124075" y="2701018"/>
            <a:ext cx="6261100" cy="400110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>
                <a:srgbClr val="009900"/>
              </a:buClr>
              <a:buSzPct val="110000"/>
              <a:buFont typeface="Wingdings" pitchFamily="2" charset="2"/>
              <a:buNone/>
              <a:defRPr/>
            </a:pPr>
            <a:r>
              <a:rPr kumimoji="1"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科目資料（必修、選修、科目組別、跨班別科目）</a:t>
            </a: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2133600" y="3244850"/>
            <a:ext cx="6261100" cy="707886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dist" eaLnBrk="0" fontAlgn="base" hangingPunct="0">
              <a:spcBef>
                <a:spcPct val="50000"/>
              </a:spcBef>
              <a:spcAft>
                <a:spcPct val="0"/>
              </a:spcAft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dist" eaLnBrk="0" fontAlgn="base" hangingPunct="0">
              <a:spcBef>
                <a:spcPct val="50000"/>
              </a:spcBef>
              <a:spcAft>
                <a:spcPct val="0"/>
              </a:spcAft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dist" eaLnBrk="0" fontAlgn="base" hangingPunct="0">
              <a:spcBef>
                <a:spcPct val="50000"/>
              </a:spcBef>
              <a:spcAft>
                <a:spcPct val="0"/>
              </a:spcAft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dist" eaLnBrk="0" fontAlgn="base" hangingPunct="0">
              <a:spcBef>
                <a:spcPct val="50000"/>
              </a:spcBef>
              <a:spcAft>
                <a:spcPct val="0"/>
              </a:spcAft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TW" altLang="en-US" sz="2000" b="1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所屬家居區議會分區、</a:t>
            </a:r>
            <a:r>
              <a:rPr lang="zh-TW" altLang="en-US" sz="2000" b="1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減免學費、學社、年齡及性別分析、宗教、非華語學生統計及特殊教育詳情</a:t>
            </a:r>
            <a:endParaRPr lang="zh-TW" altLang="en-US" sz="2000" b="1" dirty="0">
              <a:solidFill>
                <a:srgbClr val="0066FF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2133600" y="4083050"/>
            <a:ext cx="6261100" cy="400110"/>
          </a:xfrm>
          <a:prstGeom prst="rect">
            <a:avLst/>
          </a:prstGeom>
          <a:solidFill>
            <a:srgbClr val="00FFFF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dist" eaLnBrk="0" fontAlgn="base" hangingPunct="0">
              <a:spcBef>
                <a:spcPct val="50000"/>
              </a:spcBef>
              <a:spcAft>
                <a:spcPct val="0"/>
              </a:spcAft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dist" eaLnBrk="0" fontAlgn="base" hangingPunct="0">
              <a:spcBef>
                <a:spcPct val="50000"/>
              </a:spcBef>
              <a:spcAft>
                <a:spcPct val="0"/>
              </a:spcAft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dist" eaLnBrk="0" fontAlgn="base" hangingPunct="0">
              <a:spcBef>
                <a:spcPct val="50000"/>
              </a:spcBef>
              <a:spcAft>
                <a:spcPct val="0"/>
              </a:spcAft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dist" eaLnBrk="0" fontAlgn="base" hangingPunct="0">
              <a:spcBef>
                <a:spcPct val="50000"/>
              </a:spcBef>
              <a:spcAft>
                <a:spcPct val="0"/>
              </a:spcAft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buClr>
                <a:srgbClr val="009900"/>
              </a:buClr>
              <a:buSzPct val="110000"/>
              <a:buFont typeface="Wingdings" pitchFamily="2" charset="2"/>
              <a:buNone/>
            </a:pPr>
            <a:r>
              <a:rPr lang="zh-TW" altLang="en-US" sz="2000" b="1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教職員履歷、 訓練分析報告</a:t>
            </a:r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>
            <a:off x="1609725" y="2308225"/>
            <a:ext cx="523875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049" name="Line 17"/>
          <p:cNvSpPr>
            <a:spLocks noChangeShapeType="1"/>
          </p:cNvSpPr>
          <p:nvPr/>
        </p:nvSpPr>
        <p:spPr bwMode="auto">
          <a:xfrm>
            <a:off x="1600200" y="2308225"/>
            <a:ext cx="0" cy="3146425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2133600" y="4670425"/>
            <a:ext cx="6261100" cy="400110"/>
          </a:xfrm>
          <a:prstGeom prst="rect">
            <a:avLst/>
          </a:prstGeom>
          <a:solidFill>
            <a:srgbClr val="00FFFF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dist" eaLnBrk="0" fontAlgn="base" hangingPunct="0">
              <a:spcBef>
                <a:spcPct val="50000"/>
              </a:spcBef>
              <a:spcAft>
                <a:spcPct val="0"/>
              </a:spcAft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dist" eaLnBrk="0" fontAlgn="base" hangingPunct="0">
              <a:spcBef>
                <a:spcPct val="50000"/>
              </a:spcBef>
              <a:spcAft>
                <a:spcPct val="0"/>
              </a:spcAft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dist" eaLnBrk="0" fontAlgn="base" hangingPunct="0">
              <a:spcBef>
                <a:spcPct val="50000"/>
              </a:spcBef>
              <a:spcAft>
                <a:spcPct val="0"/>
              </a:spcAft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dist" eaLnBrk="0" fontAlgn="base" hangingPunct="0">
              <a:spcBef>
                <a:spcPct val="50000"/>
              </a:spcBef>
              <a:spcAft>
                <a:spcPct val="0"/>
              </a:spcAft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zh-TW" altLang="en-US" sz="2000" b="1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教職員缺席紀錄、病假</a:t>
            </a:r>
            <a:r>
              <a:rPr lang="en-US" altLang="zh-TW" sz="2000" b="1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b="1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代課結餘</a:t>
            </a: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2135188" y="5203825"/>
            <a:ext cx="6261100" cy="400110"/>
          </a:xfrm>
          <a:prstGeom prst="rect">
            <a:avLst/>
          </a:prstGeom>
          <a:solidFill>
            <a:srgbClr val="CC99FF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dist" eaLnBrk="0" fontAlgn="base" hangingPunct="0">
              <a:spcBef>
                <a:spcPct val="50000"/>
              </a:spcBef>
              <a:spcAft>
                <a:spcPct val="0"/>
              </a:spcAft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dist" eaLnBrk="0" fontAlgn="base" hangingPunct="0">
              <a:spcBef>
                <a:spcPct val="50000"/>
              </a:spcBef>
              <a:spcAft>
                <a:spcPct val="0"/>
              </a:spcAft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dist" eaLnBrk="0" fontAlgn="base" hangingPunct="0">
              <a:spcBef>
                <a:spcPct val="50000"/>
              </a:spcBef>
              <a:spcAft>
                <a:spcPct val="0"/>
              </a:spcAft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dist" eaLnBrk="0" fontAlgn="base" hangingPunct="0">
              <a:spcBef>
                <a:spcPct val="50000"/>
              </a:spcBef>
              <a:spcAft>
                <a:spcPct val="0"/>
              </a:spcAft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buClr>
                <a:srgbClr val="009900"/>
              </a:buClr>
              <a:buSzPct val="110000"/>
              <a:buFont typeface="Wingdings" pitchFamily="2" charset="2"/>
              <a:buNone/>
            </a:pPr>
            <a:r>
              <a:rPr lang="zh-TW" altLang="en-US" sz="2000" b="1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財政狀況及年結報告、固定資產登記冊</a:t>
            </a:r>
          </a:p>
        </p:txBody>
      </p:sp>
      <p:sp>
        <p:nvSpPr>
          <p:cNvPr id="9227" name="Text Box 20"/>
          <p:cNvSpPr txBox="1">
            <a:spLocks noChangeArrowheads="1"/>
          </p:cNvSpPr>
          <p:nvPr/>
        </p:nvSpPr>
        <p:spPr bwMode="auto">
          <a:xfrm>
            <a:off x="685800" y="1905000"/>
            <a:ext cx="609600" cy="3960813"/>
          </a:xfrm>
          <a:prstGeom prst="rect">
            <a:avLst/>
          </a:prstGeom>
          <a:noFill/>
          <a:ln w="25400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dist" eaLnBrk="0" fontAlgn="base" hangingPunct="0">
              <a:spcBef>
                <a:spcPct val="50000"/>
              </a:spcBef>
              <a:spcAft>
                <a:spcPct val="0"/>
              </a:spcAft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dist" eaLnBrk="0" fontAlgn="base" hangingPunct="0">
              <a:spcBef>
                <a:spcPct val="50000"/>
              </a:spcBef>
              <a:spcAft>
                <a:spcPct val="0"/>
              </a:spcAft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dist" eaLnBrk="0" fontAlgn="base" hangingPunct="0">
              <a:spcBef>
                <a:spcPct val="50000"/>
              </a:spcBef>
              <a:spcAft>
                <a:spcPct val="0"/>
              </a:spcAft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dist" eaLnBrk="0" fontAlgn="base" hangingPunct="0">
              <a:spcBef>
                <a:spcPct val="50000"/>
              </a:spcBef>
              <a:spcAft>
                <a:spcPct val="0"/>
              </a:spcAft>
              <a:defRPr kumimoji="1" sz="4800">
                <a:solidFill>
                  <a:srgbClr val="9966FF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2800" b="1" dirty="0">
                <a:solidFill>
                  <a:srgbClr val="FF006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提供決策及管理  資訊</a:t>
            </a:r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1600200" y="2917825"/>
            <a:ext cx="523875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054" name="Line 22"/>
          <p:cNvSpPr>
            <a:spLocks noChangeShapeType="1"/>
          </p:cNvSpPr>
          <p:nvPr/>
        </p:nvSpPr>
        <p:spPr bwMode="auto">
          <a:xfrm>
            <a:off x="1600200" y="3603625"/>
            <a:ext cx="523875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055" name="Line 23"/>
          <p:cNvSpPr>
            <a:spLocks noChangeShapeType="1"/>
          </p:cNvSpPr>
          <p:nvPr/>
        </p:nvSpPr>
        <p:spPr bwMode="auto">
          <a:xfrm>
            <a:off x="1600200" y="4289425"/>
            <a:ext cx="523875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056" name="Line 24"/>
          <p:cNvSpPr>
            <a:spLocks noChangeShapeType="1"/>
          </p:cNvSpPr>
          <p:nvPr/>
        </p:nvSpPr>
        <p:spPr bwMode="auto">
          <a:xfrm>
            <a:off x="1600200" y="4899025"/>
            <a:ext cx="523875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057" name="Line 25"/>
          <p:cNvSpPr>
            <a:spLocks noChangeShapeType="1"/>
          </p:cNvSpPr>
          <p:nvPr/>
        </p:nvSpPr>
        <p:spPr bwMode="auto">
          <a:xfrm>
            <a:off x="1600200" y="5432425"/>
            <a:ext cx="523875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059" name="Line 27"/>
          <p:cNvSpPr>
            <a:spLocks noChangeShapeType="1"/>
          </p:cNvSpPr>
          <p:nvPr/>
        </p:nvSpPr>
        <p:spPr bwMode="auto">
          <a:xfrm>
            <a:off x="1295400" y="4016375"/>
            <a:ext cx="295275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34" name="WordArt 32"/>
          <p:cNvSpPr>
            <a:spLocks noChangeArrowheads="1" noChangeShapeType="1" noTextEdit="1"/>
          </p:cNvSpPr>
          <p:nvPr/>
        </p:nvSpPr>
        <p:spPr bwMode="auto">
          <a:xfrm>
            <a:off x="684213" y="836613"/>
            <a:ext cx="7775575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HK" altLang="en-US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970BF4E-11EE-49D0-92CC-60BA942CB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725" y="266701"/>
            <a:ext cx="6996112" cy="762000"/>
          </a:xfrm>
        </p:spPr>
        <p:txBody>
          <a:bodyPr/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系統報告類別</a:t>
            </a: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683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93F96B9-4244-44CB-A575-8AA04C3B3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71690"/>
            <a:ext cx="6962056" cy="762000"/>
          </a:xfrm>
        </p:spPr>
        <p:txBody>
          <a:bodyPr/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報告輸出格式及範本</a:t>
            </a: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38946176-26DE-4056-A808-1ECAEF813CD5}"/>
              </a:ext>
            </a:extLst>
          </p:cNvPr>
          <p:cNvSpPr/>
          <p:nvPr/>
        </p:nvSpPr>
        <p:spPr bwMode="auto">
          <a:xfrm>
            <a:off x="3757429" y="4503014"/>
            <a:ext cx="4578472" cy="115824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5">
                <a:lumMod val="25000"/>
              </a:schemeClr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Crystal Report 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軟件建立系統範本</a:t>
            </a:r>
            <a:endParaRPr lang="zh-HK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1B8D067-00FF-49A9-9749-110D8F43D7D7}"/>
              </a:ext>
            </a:extLst>
          </p:cNvPr>
          <p:cNvSpPr txBox="1">
            <a:spLocks noChangeArrowheads="1"/>
          </p:cNvSpPr>
          <p:nvPr/>
        </p:nvSpPr>
        <p:spPr>
          <a:xfrm>
            <a:off x="631764" y="1617574"/>
            <a:ext cx="7704137" cy="460851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457200" indent="-457200"/>
            <a:r>
              <a:rPr lang="zh-TW" altLang="en-US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報告輸出格式</a:t>
            </a:r>
            <a:endParaRPr lang="en-HK" altLang="zh-TW" kern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-342900"/>
            <a:r>
              <a:rPr lang="en-HK" altLang="zh-TW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PDF</a:t>
            </a:r>
          </a:p>
          <a:p>
            <a:pPr lvl="1" indent="-342900"/>
            <a:r>
              <a:rPr lang="en-HK" altLang="zh-TW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WORD</a:t>
            </a:r>
          </a:p>
          <a:p>
            <a:pPr lvl="1" indent="-342900"/>
            <a:r>
              <a:rPr lang="en-HK" altLang="zh-TW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EXCEL</a:t>
            </a:r>
          </a:p>
          <a:p>
            <a:pPr lvl="1" indent="-342900"/>
            <a:r>
              <a:rPr lang="en-HK" altLang="zh-TW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RICH TEXT</a:t>
            </a:r>
          </a:p>
          <a:p>
            <a:pPr marL="400050" lvl="1" indent="0">
              <a:buSzPct val="100000"/>
              <a:buNone/>
            </a:pPr>
            <a:endParaRPr lang="en-HK" altLang="zh-TW" kern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/>
            <a:r>
              <a:rPr lang="zh-TW" altLang="en-US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報告範本</a:t>
            </a:r>
            <a:endParaRPr lang="en-HK" altLang="zh-TW" kern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-342900"/>
            <a:r>
              <a:rPr lang="zh-TW" altLang="en-US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系統提供範本</a:t>
            </a:r>
            <a:endParaRPr lang="en-HK" altLang="zh-TW" kern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-342900">
              <a:buSzPct val="100000"/>
              <a:buFont typeface="Wingdings" panose="05000000000000000000" pitchFamily="2" charset="2"/>
              <a:buChar char="§"/>
            </a:pPr>
            <a:r>
              <a:rPr lang="zh-TW" altLang="en-US" kern="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用戶編製範本</a:t>
            </a:r>
            <a:endParaRPr lang="en-HK" altLang="zh-TW" kern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0" lvl="1" indent="-457200"/>
            <a:endParaRPr lang="en-US" altLang="zh-TW" kern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090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下載及編修報告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範本</a:t>
            </a: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72816"/>
            <a:ext cx="8924925" cy="25717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 bwMode="auto">
          <a:xfrm>
            <a:off x="107504" y="1916832"/>
            <a:ext cx="2160240" cy="9361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32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035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96" y="1157884"/>
            <a:ext cx="8748992" cy="3129280"/>
          </a:xfrm>
          <a:prstGeom prst="rect">
            <a:avLst/>
          </a:prstGeom>
          <a:ln>
            <a:solidFill>
              <a:schemeClr val="bg2">
                <a:lumMod val="75000"/>
                <a:lumOff val="25000"/>
              </a:schemeClr>
            </a:solidFill>
          </a:ln>
        </p:spPr>
      </p:pic>
      <p:sp>
        <p:nvSpPr>
          <p:cNvPr id="4" name="矩形 3"/>
          <p:cNvSpPr/>
          <p:nvPr/>
        </p:nvSpPr>
        <p:spPr bwMode="auto">
          <a:xfrm>
            <a:off x="7904480" y="2793596"/>
            <a:ext cx="914400" cy="54776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32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438" y="3516644"/>
            <a:ext cx="4736762" cy="3028768"/>
          </a:xfrm>
          <a:prstGeom prst="rect">
            <a:avLst/>
          </a:prstGeom>
          <a:ln>
            <a:solidFill>
              <a:schemeClr val="bg2">
                <a:lumMod val="75000"/>
                <a:lumOff val="25000"/>
              </a:schemeClr>
            </a:solidFill>
          </a:ln>
        </p:spPr>
      </p:pic>
      <p:sp>
        <p:nvSpPr>
          <p:cNvPr id="7" name="文字方塊 6"/>
          <p:cNvSpPr txBox="1"/>
          <p:nvPr/>
        </p:nvSpPr>
        <p:spPr>
          <a:xfrm>
            <a:off x="321609" y="5203675"/>
            <a:ext cx="344665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Crystal Report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軟件修改範本</a:t>
            </a:r>
            <a:endParaRPr lang="zh-HK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3">
            <a:extLst>
              <a:ext uri="{FF2B5EF4-FFF2-40B4-BE49-F238E27FC236}">
                <a16:creationId xmlns:a16="http://schemas.microsoft.com/office/drawing/2014/main" id="{3AE8B1A5-F095-4D5B-8D10-49616466F86A}"/>
              </a:ext>
            </a:extLst>
          </p:cNvPr>
          <p:cNvSpPr/>
          <p:nvPr/>
        </p:nvSpPr>
        <p:spPr bwMode="auto">
          <a:xfrm>
            <a:off x="3942080" y="5259725"/>
            <a:ext cx="1516044" cy="4210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32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AA67CDA2-E2C0-40C6-A72A-F8ADCC8EC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888" y="254000"/>
            <a:ext cx="7162800" cy="762000"/>
          </a:xfrm>
        </p:spPr>
        <p:txBody>
          <a:bodyPr/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下載及編修報告範本</a:t>
            </a: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883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60" y="1593088"/>
            <a:ext cx="8669660" cy="313205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/>
              <a:t>上載</a:t>
            </a:r>
            <a:r>
              <a:rPr lang="zh-TW" altLang="en-US" sz="3600" dirty="0"/>
              <a:t>「用戶編製」</a:t>
            </a:r>
            <a:r>
              <a:rPr lang="zh-TW" altLang="en-US" sz="3600" dirty="0" smtClean="0"/>
              <a:t>報告範本</a:t>
            </a:r>
            <a:endParaRPr lang="zh-HK" altLang="en-US" sz="3600" dirty="0"/>
          </a:p>
        </p:txBody>
      </p:sp>
      <p:sp>
        <p:nvSpPr>
          <p:cNvPr id="4" name="矩形 3"/>
          <p:cNvSpPr/>
          <p:nvPr/>
        </p:nvSpPr>
        <p:spPr bwMode="auto">
          <a:xfrm>
            <a:off x="3048000" y="4419600"/>
            <a:ext cx="731912" cy="30554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32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894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92" y="1728591"/>
            <a:ext cx="8647696" cy="3405717"/>
          </a:xfrm>
          <a:prstGeom prst="rect">
            <a:avLst/>
          </a:prstGeom>
          <a:ln>
            <a:solidFill>
              <a:schemeClr val="bg2">
                <a:lumMod val="75000"/>
                <a:lumOff val="25000"/>
              </a:schemeClr>
            </a:solidFill>
          </a:ln>
        </p:spPr>
      </p:pic>
      <p:sp>
        <p:nvSpPr>
          <p:cNvPr id="4" name="矩形 3"/>
          <p:cNvSpPr/>
          <p:nvPr/>
        </p:nvSpPr>
        <p:spPr bwMode="auto">
          <a:xfrm>
            <a:off x="2698240" y="4673599"/>
            <a:ext cx="5988560" cy="46070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32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41E0F69-9EB0-46B6-8630-7002BC5B8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888" y="254000"/>
            <a:ext cx="7162800" cy="762000"/>
          </a:xfrm>
        </p:spPr>
        <p:txBody>
          <a:bodyPr/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上載</a:t>
            </a:r>
            <a:r>
              <a:rPr lang="zh-TW" altLang="en-US" sz="3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用戶編製</a:t>
            </a:r>
            <a:r>
              <a:rPr lang="zh-TW" altLang="en-US" sz="3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報告範本</a:t>
            </a: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923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ebSAMS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ebSAMS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CFF"/>
        </a:solidFill>
        <a:ln w="38160">
          <a:noFill/>
          <a:miter lim="800000"/>
          <a:headEnd/>
          <a:tailEnd/>
        </a:ln>
        <a:effectLst/>
        <a:scene3d>
          <a:camera prst="orthographicFront"/>
          <a:lightRig rig="threePt" dir="t"/>
        </a:scene3d>
        <a:sp3d>
          <a:bevelT w="165100" prst="coolSlant"/>
        </a:sp3d>
        <a:extLst/>
      </a:spPr>
      <a:bodyPr lIns="90000" tIns="46800" rIns="90000" bIns="46800" anchor="ctr"/>
      <a:lstStyle>
        <a:defPPr algn="ctr">
          <a:tabLst>
            <a:tab pos="0" algn="l"/>
            <a:tab pos="447675" algn="l"/>
            <a:tab pos="896938" algn="l"/>
            <a:tab pos="1346200" algn="l"/>
            <a:tab pos="1795463" algn="l"/>
            <a:tab pos="2244725" algn="l"/>
            <a:tab pos="2693988" algn="l"/>
            <a:tab pos="3143250" algn="l"/>
            <a:tab pos="3592513" algn="l"/>
            <a:tab pos="4041775" algn="l"/>
            <a:tab pos="4491038" algn="l"/>
            <a:tab pos="4940300" algn="l"/>
            <a:tab pos="5389563" algn="l"/>
            <a:tab pos="5838825" algn="l"/>
            <a:tab pos="6288088" algn="l"/>
            <a:tab pos="6737350" algn="l"/>
            <a:tab pos="7186613" algn="l"/>
            <a:tab pos="7635875" algn="l"/>
            <a:tab pos="8085138" algn="l"/>
            <a:tab pos="8534400" algn="l"/>
            <a:tab pos="8983663" algn="l"/>
          </a:tabLst>
          <a:defRPr sz="3200" dirty="0" smtClean="0">
            <a:solidFill>
              <a:srgbClr val="CC00CC"/>
            </a:solidFill>
            <a:latin typeface="標楷體" pitchFamily="65" charset="-120"/>
            <a:ea typeface="標楷體" pitchFamily="65" charset="-120"/>
          </a:defRPr>
        </a:defPPr>
      </a:lstStyle>
    </a:spDef>
    <a:lnDef>
      <a:spPr bwMode="auto"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WebSAMS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WebSAMS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ebSAMS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CFF"/>
        </a:solidFill>
        <a:ln w="38160">
          <a:noFill/>
          <a:miter lim="800000"/>
          <a:headEnd/>
          <a:tailEnd/>
        </a:ln>
        <a:effectLst/>
        <a:scene3d>
          <a:camera prst="orthographicFront"/>
          <a:lightRig rig="threePt" dir="t"/>
        </a:scene3d>
        <a:sp3d>
          <a:bevelT w="165100" prst="coolSlant"/>
        </a:sp3d>
        <a:extLst/>
      </a:spPr>
      <a:bodyPr lIns="90000" tIns="46800" rIns="90000" bIns="46800" anchor="ctr"/>
      <a:lstStyle>
        <a:defPPr algn="ctr">
          <a:tabLst>
            <a:tab pos="0" algn="l"/>
            <a:tab pos="447675" algn="l"/>
            <a:tab pos="896938" algn="l"/>
            <a:tab pos="1346200" algn="l"/>
            <a:tab pos="1795463" algn="l"/>
            <a:tab pos="2244725" algn="l"/>
            <a:tab pos="2693988" algn="l"/>
            <a:tab pos="3143250" algn="l"/>
            <a:tab pos="3592513" algn="l"/>
            <a:tab pos="4041775" algn="l"/>
            <a:tab pos="4491038" algn="l"/>
            <a:tab pos="4940300" algn="l"/>
            <a:tab pos="5389563" algn="l"/>
            <a:tab pos="5838825" algn="l"/>
            <a:tab pos="6288088" algn="l"/>
            <a:tab pos="6737350" algn="l"/>
            <a:tab pos="7186613" algn="l"/>
            <a:tab pos="7635875" algn="l"/>
            <a:tab pos="8085138" algn="l"/>
            <a:tab pos="8534400" algn="l"/>
            <a:tab pos="8983663" algn="l"/>
          </a:tabLst>
          <a:defRPr sz="3200" dirty="0" smtClean="0">
            <a:solidFill>
              <a:srgbClr val="CC00CC"/>
            </a:solidFill>
            <a:latin typeface="標楷體" pitchFamily="65" charset="-120"/>
            <a:ea typeface="標楷體" pitchFamily="65" charset="-120"/>
          </a:defRPr>
        </a:defPPr>
      </a:lstStyle>
    </a:spDef>
    <a:lnDef>
      <a:spPr bwMode="auto"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WebSAMS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ebSAMS1">
  <a:themeElements>
    <a:clrScheme name="WebSAMS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WebSAMS1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lang="zh-TW" altLang="en-US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lang="zh-TW" altLang="en-US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WebSAMS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8308</TotalTime>
  <Words>650</Words>
  <Application>Microsoft Office PowerPoint</Application>
  <PresentationFormat>如螢幕大小 (4:3)</PresentationFormat>
  <Paragraphs>122</Paragraphs>
  <Slides>25</Slides>
  <Notes>6</Notes>
  <HiddenSlides>0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3</vt:i4>
      </vt:variant>
      <vt:variant>
        <vt:lpstr>內嵌 OLE 伺服程式</vt:lpstr>
      </vt:variant>
      <vt:variant>
        <vt:i4>0</vt:i4>
      </vt:variant>
      <vt:variant>
        <vt:lpstr>投影片標題</vt:lpstr>
      </vt:variant>
      <vt:variant>
        <vt:i4>25</vt:i4>
      </vt:variant>
    </vt:vector>
  </HeadingPairs>
  <TitlesOfParts>
    <vt:vector size="40" baseType="lpstr">
      <vt:lpstr>Gungsuh</vt:lpstr>
      <vt:lpstr>微軟正黑體</vt:lpstr>
      <vt:lpstr>新細明體</vt:lpstr>
      <vt:lpstr>標楷體</vt:lpstr>
      <vt:lpstr>Arial</vt:lpstr>
      <vt:lpstr>Calibri</vt:lpstr>
      <vt:lpstr>Monotype Corsiva</vt:lpstr>
      <vt:lpstr>Tahoma</vt:lpstr>
      <vt:lpstr>Times New Roman</vt:lpstr>
      <vt:lpstr>Trebuchet MS</vt:lpstr>
      <vt:lpstr>Wingdings</vt:lpstr>
      <vt:lpstr>Wingdings 2</vt:lpstr>
      <vt:lpstr>1_WebSAMS1</vt:lpstr>
      <vt:lpstr>2_WebSAMS1</vt:lpstr>
      <vt:lpstr>WebSAMS1</vt:lpstr>
      <vt:lpstr>PowerPoint 簡報</vt:lpstr>
      <vt:lpstr>報告類別及模組主要功能</vt:lpstr>
      <vt:lpstr>PowerPoint 簡報</vt:lpstr>
      <vt:lpstr>系統報告類別</vt:lpstr>
      <vt:lpstr>報告輸出格式及範本</vt:lpstr>
      <vt:lpstr>下載及編修報告範本</vt:lpstr>
      <vt:lpstr>下載及編修報告範本</vt:lpstr>
      <vt:lpstr>上載「用戶編製」報告範本</vt:lpstr>
      <vt:lpstr>上載「用戶編製」報告範本</vt:lpstr>
      <vt:lpstr>存庫</vt:lpstr>
      <vt:lpstr>存庫</vt:lpstr>
      <vt:lpstr>存庫</vt:lpstr>
      <vt:lpstr>PowerPoint 簡報</vt:lpstr>
      <vt:lpstr>模組簡介</vt:lpstr>
      <vt:lpstr>模組簡介</vt:lpstr>
      <vt:lpstr>流程概覽</vt:lpstr>
      <vt:lpstr>例子示範</vt:lpstr>
      <vt:lpstr>例子示範</vt:lpstr>
      <vt:lpstr>例子示範</vt:lpstr>
      <vt:lpstr>例子示範</vt:lpstr>
      <vt:lpstr>例子示範</vt:lpstr>
      <vt:lpstr>例子示範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steve.lam</dc:creator>
  <cp:lastModifiedBy>YIP, Wing-yan Jasmine</cp:lastModifiedBy>
  <cp:revision>652</cp:revision>
  <cp:lastPrinted>2017-10-04T01:20:30Z</cp:lastPrinted>
  <dcterms:created xsi:type="dcterms:W3CDTF">2017-02-13T09:42:50Z</dcterms:created>
  <dcterms:modified xsi:type="dcterms:W3CDTF">2021-08-11T06:49:16Z</dcterms:modified>
</cp:coreProperties>
</file>